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notesMasterIdLst>
    <p:notesMasterId r:id="rId44"/>
  </p:notesMasterIdLst>
  <p:handoutMasterIdLst>
    <p:handoutMasterId r:id="rId45"/>
  </p:handoutMasterIdLst>
  <p:sldIdLst>
    <p:sldId id="263" r:id="rId2"/>
    <p:sldId id="360" r:id="rId3"/>
    <p:sldId id="265" r:id="rId4"/>
    <p:sldId id="325" r:id="rId5"/>
    <p:sldId id="345" r:id="rId6"/>
    <p:sldId id="330" r:id="rId7"/>
    <p:sldId id="331" r:id="rId8"/>
    <p:sldId id="339" r:id="rId9"/>
    <p:sldId id="332" r:id="rId10"/>
    <p:sldId id="326" r:id="rId11"/>
    <p:sldId id="328" r:id="rId12"/>
    <p:sldId id="327" r:id="rId13"/>
    <p:sldId id="334" r:id="rId14"/>
    <p:sldId id="335" r:id="rId15"/>
    <p:sldId id="336" r:id="rId16"/>
    <p:sldId id="329" r:id="rId17"/>
    <p:sldId id="341" r:id="rId18"/>
    <p:sldId id="342" r:id="rId19"/>
    <p:sldId id="344" r:id="rId20"/>
    <p:sldId id="343" r:id="rId21"/>
    <p:sldId id="338" r:id="rId22"/>
    <p:sldId id="346" r:id="rId23"/>
    <p:sldId id="348" r:id="rId24"/>
    <p:sldId id="349" r:id="rId25"/>
    <p:sldId id="347" r:id="rId26"/>
    <p:sldId id="350" r:id="rId27"/>
    <p:sldId id="351" r:id="rId28"/>
    <p:sldId id="354" r:id="rId29"/>
    <p:sldId id="355" r:id="rId30"/>
    <p:sldId id="352" r:id="rId31"/>
    <p:sldId id="356" r:id="rId32"/>
    <p:sldId id="357" r:id="rId33"/>
    <p:sldId id="358" r:id="rId34"/>
    <p:sldId id="359" r:id="rId35"/>
    <p:sldId id="333" r:id="rId36"/>
    <p:sldId id="362" r:id="rId37"/>
    <p:sldId id="363" r:id="rId38"/>
    <p:sldId id="364" r:id="rId39"/>
    <p:sldId id="365" r:id="rId40"/>
    <p:sldId id="366" r:id="rId41"/>
    <p:sldId id="340" r:id="rId42"/>
    <p:sldId id="310" r:id="rId43"/>
  </p:sldIdLst>
  <p:sldSz cx="9144000" cy="6858000" type="screen4x3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233881"/>
    <a:srgbClr val="D94E46"/>
    <a:srgbClr val="7E0E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91"/>
    <p:restoredTop sz="94741"/>
  </p:normalViewPr>
  <p:slideViewPr>
    <p:cSldViewPr snapToGrid="0" snapToObjects="1">
      <p:cViewPr>
        <p:scale>
          <a:sx n="86" d="100"/>
          <a:sy n="86" d="100"/>
        </p:scale>
        <p:origin x="-2512" y="-4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36" d="100"/>
        <a:sy n="23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interSettings" Target="printerSettings/printerSettings1.bin"/><Relationship Id="rId47" Type="http://schemas.openxmlformats.org/officeDocument/2006/relationships/presProps" Target="presProps.xml"/><Relationship Id="rId48" Type="http://schemas.openxmlformats.org/officeDocument/2006/relationships/viewProps" Target="viewProps.xml"/><Relationship Id="rId4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2725" y="0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8591D0-001A-E24C-978C-024552BEDB6E}" type="datetimeFigureOut">
              <a:rPr lang="en-US" smtClean="0"/>
              <a:t>1/11/19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916988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2725" y="8916988"/>
            <a:ext cx="3078163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2E831-72FD-2B4F-BB76-ECE9C2C1E1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9757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5"/>
          </a:xfrm>
          <a:prstGeom prst="rect">
            <a:avLst/>
          </a:prstGeom>
        </p:spPr>
        <p:txBody>
          <a:bodyPr vert="horz" lIns="93241" tIns="46621" rIns="93241" bIns="4662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5"/>
          </a:xfrm>
          <a:prstGeom prst="rect">
            <a:avLst/>
          </a:prstGeom>
        </p:spPr>
        <p:txBody>
          <a:bodyPr vert="horz" lIns="93241" tIns="46621" rIns="93241" bIns="46621" rtlCol="0"/>
          <a:lstStyle>
            <a:lvl1pPr algn="r">
              <a:defRPr sz="1200"/>
            </a:lvl1pPr>
          </a:lstStyle>
          <a:p>
            <a:fld id="{DE31B70E-97C8-4801-9A82-17A78CBCF7E5}" type="datetimeFigureOut">
              <a:rPr lang="en-US" smtClean="0"/>
              <a:t>1/11/19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38275" y="1173163"/>
            <a:ext cx="4225925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41" tIns="46621" rIns="93241" bIns="4662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3"/>
            <a:ext cx="5681980" cy="3696712"/>
          </a:xfrm>
          <a:prstGeom prst="rect">
            <a:avLst/>
          </a:prstGeom>
        </p:spPr>
        <p:txBody>
          <a:bodyPr vert="horz" lIns="93241" tIns="46621" rIns="93241" bIns="46621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4"/>
          </a:xfrm>
          <a:prstGeom prst="rect">
            <a:avLst/>
          </a:prstGeom>
        </p:spPr>
        <p:txBody>
          <a:bodyPr vert="horz" lIns="93241" tIns="46621" rIns="93241" bIns="4662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4"/>
          </a:xfrm>
          <a:prstGeom prst="rect">
            <a:avLst/>
          </a:prstGeom>
        </p:spPr>
        <p:txBody>
          <a:bodyPr vert="horz" lIns="93241" tIns="46621" rIns="93241" bIns="46621" rtlCol="0" anchor="b"/>
          <a:lstStyle>
            <a:lvl1pPr algn="r">
              <a:defRPr sz="1200"/>
            </a:lvl1pPr>
          </a:lstStyle>
          <a:p>
            <a:fld id="{9C976CCC-C855-4F9A-9142-65BC0DE30A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498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7D354-1540-CD43-89F6-D4DC6B98D2D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54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7D354-1540-CD43-89F6-D4DC6B98D2D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683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goal of EBP is the integration of: </a:t>
            </a:r>
          </a:p>
          <a:p>
            <a:pPr marL="466207" indent="-524483">
              <a:buFont typeface="+mj-lt"/>
              <a:buAutoNum type="alphaLcParenR"/>
            </a:pPr>
            <a:r>
              <a:rPr lang="en-US" sz="1100" dirty="0"/>
              <a:t>clinical expertise/expert opinion, </a:t>
            </a:r>
          </a:p>
          <a:p>
            <a:pPr marL="466207" indent="-524483">
              <a:buFont typeface="+mj-lt"/>
              <a:buAutoNum type="alphaLcParenR"/>
            </a:pPr>
            <a:r>
              <a:rPr lang="en-US" sz="1100" dirty="0"/>
              <a:t>external scientific evidence,</a:t>
            </a:r>
          </a:p>
          <a:p>
            <a:pPr marL="466207" indent="-524483">
              <a:buFont typeface="+mj-lt"/>
              <a:buAutoNum type="alphaLcParenR"/>
            </a:pPr>
            <a:r>
              <a:rPr lang="en-US" sz="1100" dirty="0"/>
              <a:t>client/patient/caregiver perspectives </a:t>
            </a:r>
          </a:p>
          <a:p>
            <a:r>
              <a:rPr lang="en-US" dirty="0"/>
              <a:t>to provide high-quality services reflecting the interests, values, needs, and choices of the individuals we serve.</a:t>
            </a:r>
          </a:p>
          <a:p>
            <a:r>
              <a:rPr lang="en-US" dirty="0"/>
              <a:t>American Speech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7D354-1540-CD43-89F6-D4DC6B98D2D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9409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7D354-1540-CD43-89F6-D4DC6B98D2D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615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66207">
              <a:defRPr/>
            </a:pPr>
            <a:r>
              <a:rPr lang="en-US" dirty="0"/>
              <a:t>We could talk</a:t>
            </a:r>
            <a:r>
              <a:rPr lang="en-US" baseline="0" dirty="0"/>
              <a:t> about and/or show examples of each.   We could do the slides on data profile.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97D354-1540-CD43-89F6-D4DC6B98D2D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648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1/11/19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1/11/19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1/11/19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4190494" y="1527712"/>
            <a:ext cx="4496305" cy="2329724"/>
          </a:xfrm>
          <a:prstGeom prst="rect">
            <a:avLst/>
          </a:prstGeom>
        </p:spPr>
        <p:txBody>
          <a:bodyPr vert="horz"/>
          <a:lstStyle>
            <a:lvl1pPr algn="l">
              <a:defRPr b="1" i="0">
                <a:solidFill>
                  <a:srgbClr val="233881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34170305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de Panel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 hasCustomPrompt="1"/>
          </p:nvPr>
        </p:nvSpPr>
        <p:spPr>
          <a:xfrm>
            <a:off x="3122400" y="1179248"/>
            <a:ext cx="5335799" cy="780404"/>
          </a:xfrm>
          <a:prstGeom prst="rect">
            <a:avLst/>
          </a:prstGeom>
          <a:noFill/>
        </p:spPr>
        <p:txBody>
          <a:bodyPr/>
          <a:lstStyle>
            <a:lvl1pPr algn="l">
              <a:defRPr b="1" i="0">
                <a:solidFill>
                  <a:srgbClr val="FF0000"/>
                </a:solidFill>
                <a:latin typeface="Verdana"/>
                <a:cs typeface="Verdana"/>
              </a:defRPr>
            </a:lvl1pPr>
          </a:lstStyle>
          <a:p>
            <a:r>
              <a:rPr lang="en-US" dirty="0"/>
              <a:t>Header</a:t>
            </a:r>
          </a:p>
        </p:txBody>
      </p:sp>
      <p:sp>
        <p:nvSpPr>
          <p:cNvPr id="4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122400" y="2453009"/>
            <a:ext cx="5335799" cy="351451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Enter text here</a:t>
            </a:r>
          </a:p>
        </p:txBody>
      </p:sp>
    </p:spTree>
    <p:extLst>
      <p:ext uri="{BB962C8B-B14F-4D97-AF65-F5344CB8AC3E}">
        <p14:creationId xmlns:p14="http://schemas.microsoft.com/office/powerpoint/2010/main" val="374356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03606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29169"/>
            <a:ext cx="8229600" cy="392718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713564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1/11/19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1/11/19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1/11/19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1/11/19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1/11/19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D081F-35C4-4B11-8A8B-FFEB10950D14}" type="datetimeFigureOut">
              <a:rPr lang="en-US" smtClean="0"/>
              <a:t>1/11/19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E37F62-67C2-401A-8617-82FEC3643B9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1/11/19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/>
              <a:t>1/11/19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A4A6734C-E115-4BC5-9FB0-F9BF6FABFDA0}" type="datetimeFigureOut">
              <a:rPr lang="en-US" smtClean="0"/>
              <a:t>1/11/19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D739C4FB-7D33-419B-8833-D1372BFD11C8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5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://www.umass.edu/schoolcounseling/index.php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scale-research.or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Relationship Id="rId3" Type="http://schemas.openxmlformats.org/officeDocument/2006/relationships/image" Target="../media/image2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hyperlink" Target="mailto:kggfarm@gmail.com" TargetMode="External"/><Relationship Id="rId3" Type="http://schemas.openxmlformats.org/officeDocument/2006/relationships/hyperlink" Target="mailto:mkuranz@wi.rr.com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Relationship Id="rId3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5325" y="694107"/>
            <a:ext cx="8391475" cy="3377733"/>
          </a:xfrm>
        </p:spPr>
        <p:txBody>
          <a:bodyPr>
            <a:normAutofit/>
          </a:bodyPr>
          <a:lstStyle/>
          <a:p>
            <a:r>
              <a:rPr lang="en-US" sz="4400" b="1" dirty="0"/>
              <a:t>School Counselors and Evidenced base practice:</a:t>
            </a:r>
            <a:endParaRPr lang="en-US" sz="4400" dirty="0"/>
          </a:p>
        </p:txBody>
      </p:sp>
      <p:sp>
        <p:nvSpPr>
          <p:cNvPr id="3" name="TextBox 2"/>
          <p:cNvSpPr txBox="1"/>
          <p:nvPr/>
        </p:nvSpPr>
        <p:spPr>
          <a:xfrm>
            <a:off x="3409447" y="4524739"/>
            <a:ext cx="499549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</a:rPr>
              <a:t>Karen Griffith</a:t>
            </a:r>
          </a:p>
          <a:p>
            <a:r>
              <a:rPr lang="en-US" sz="3200" b="1" dirty="0">
                <a:solidFill>
                  <a:schemeClr val="accent2"/>
                </a:solidFill>
              </a:rPr>
              <a:t>Mark Kuranz </a:t>
            </a:r>
          </a:p>
          <a:p>
            <a:endParaRPr lang="en-US" sz="2400" b="1" dirty="0">
              <a:solidFill>
                <a:schemeClr val="accent2"/>
              </a:solidFill>
            </a:endParaRPr>
          </a:p>
          <a:p>
            <a:r>
              <a:rPr lang="en-US" sz="2400" b="1" dirty="0" smtClean="0">
                <a:solidFill>
                  <a:schemeClr val="accent2"/>
                </a:solidFill>
              </a:rPr>
              <a:t>February 6, 2019</a:t>
            </a:r>
            <a:r>
              <a:rPr lang="en-US" sz="2400" b="1" dirty="0">
                <a:solidFill>
                  <a:schemeClr val="accent2"/>
                </a:solidFill>
              </a:rPr>
              <a:t>			</a:t>
            </a:r>
            <a:endParaRPr lang="en-US" sz="3200" b="1" dirty="0">
              <a:solidFill>
                <a:schemeClr val="accent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00171" y="175742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589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13511"/>
            <a:ext cx="7772400" cy="959935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000000"/>
                </a:solidFill>
              </a:rPr>
              <a:t>Evidence Based Practice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85975" y="1535897"/>
            <a:ext cx="7826111" cy="4437168"/>
          </a:xfrm>
        </p:spPr>
        <p:txBody>
          <a:bodyPr>
            <a:normAutofit/>
          </a:bodyPr>
          <a:lstStyle/>
          <a:p>
            <a:pPr marL="514350" indent="-514350" algn="l">
              <a:spcBef>
                <a:spcPts val="600"/>
              </a:spcBef>
              <a:spcAft>
                <a:spcPts val="600"/>
              </a:spcAft>
              <a:buClrTx/>
              <a:buAutoNum type="arabicPeriod"/>
            </a:pPr>
            <a:r>
              <a:rPr lang="en-US" sz="3600" dirty="0">
                <a:solidFill>
                  <a:schemeClr val="tx1"/>
                </a:solidFill>
              </a:rPr>
              <a:t>Ask the question</a:t>
            </a:r>
          </a:p>
          <a:p>
            <a:pPr marL="514350" indent="-514350" algn="l">
              <a:spcBef>
                <a:spcPts val="600"/>
              </a:spcBef>
              <a:spcAft>
                <a:spcPts val="600"/>
              </a:spcAft>
              <a:buClrTx/>
              <a:buAutoNum type="arabicPeriod"/>
            </a:pPr>
            <a:r>
              <a:rPr lang="en-US" sz="3600" dirty="0">
                <a:solidFill>
                  <a:schemeClr val="tx1"/>
                </a:solidFill>
              </a:rPr>
              <a:t>Acquire the best evidence</a:t>
            </a:r>
          </a:p>
          <a:p>
            <a:pPr marL="514350" indent="-514350" algn="l">
              <a:spcBef>
                <a:spcPts val="600"/>
              </a:spcBef>
              <a:spcAft>
                <a:spcPts val="600"/>
              </a:spcAft>
              <a:buClrTx/>
              <a:buAutoNum type="arabicPeriod"/>
            </a:pPr>
            <a:r>
              <a:rPr lang="en-US" sz="3600" dirty="0">
                <a:solidFill>
                  <a:schemeClr val="tx1"/>
                </a:solidFill>
              </a:rPr>
              <a:t>Appraise the evidence</a:t>
            </a:r>
          </a:p>
          <a:p>
            <a:pPr marL="514350" indent="-514350" algn="l">
              <a:spcBef>
                <a:spcPts val="600"/>
              </a:spcBef>
              <a:spcAft>
                <a:spcPts val="600"/>
              </a:spcAft>
              <a:buClrTx/>
              <a:buAutoNum type="arabicPeriod"/>
            </a:pPr>
            <a:r>
              <a:rPr lang="en-US" sz="3600" dirty="0">
                <a:solidFill>
                  <a:schemeClr val="tx1"/>
                </a:solidFill>
              </a:rPr>
              <a:t>Apply</a:t>
            </a:r>
          </a:p>
          <a:p>
            <a:pPr marL="514350" indent="-514350" algn="l">
              <a:spcBef>
                <a:spcPts val="600"/>
              </a:spcBef>
              <a:spcAft>
                <a:spcPts val="600"/>
              </a:spcAft>
              <a:buClrTx/>
              <a:buAutoNum type="arabicPeriod"/>
            </a:pPr>
            <a:r>
              <a:rPr lang="en-US" sz="3600" dirty="0">
                <a:solidFill>
                  <a:schemeClr val="tx1"/>
                </a:solidFill>
              </a:rPr>
              <a:t>Assess Effectiveness &amp; Efficiency</a:t>
            </a:r>
          </a:p>
          <a:p>
            <a:pPr marL="514350" indent="-514350" algn="l">
              <a:spcBef>
                <a:spcPts val="600"/>
              </a:spcBef>
              <a:spcAft>
                <a:spcPts val="600"/>
              </a:spcAft>
              <a:buClrTx/>
              <a:buAutoNum type="arabicPeriod"/>
            </a:pPr>
            <a:r>
              <a:rPr lang="en-US" sz="3600" dirty="0">
                <a:solidFill>
                  <a:schemeClr val="tx1"/>
                </a:solidFill>
              </a:rPr>
              <a:t>Tell</a:t>
            </a:r>
          </a:p>
        </p:txBody>
      </p:sp>
    </p:spTree>
    <p:extLst>
      <p:ext uri="{BB962C8B-B14F-4D97-AF65-F5344CB8AC3E}">
        <p14:creationId xmlns:p14="http://schemas.microsoft.com/office/powerpoint/2010/main" val="3730858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="" xmlns:a16="http://schemas.microsoft.com/office/drawing/2014/main" id="{3017CED3-5B12-4540-954B-6DF530F636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354439"/>
            <a:ext cx="7772400" cy="1004240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000000"/>
                </a:solidFill>
              </a:rPr>
              <a:t>Evidence Based Practice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358679"/>
            <a:ext cx="7772400" cy="4608843"/>
          </a:xfrm>
        </p:spPr>
        <p:txBody>
          <a:bodyPr>
            <a:normAutofit/>
          </a:bodyPr>
          <a:lstStyle/>
          <a:p>
            <a:pPr algn="l"/>
            <a:r>
              <a:rPr lang="en-US" sz="4400" b="1" dirty="0">
                <a:solidFill>
                  <a:schemeClr val="tx1"/>
                </a:solidFill>
              </a:rPr>
              <a:t>2) Find what might work</a:t>
            </a:r>
          </a:p>
          <a:p>
            <a:pPr algn="l"/>
            <a:r>
              <a:rPr lang="en-US" sz="4400" dirty="0">
                <a:solidFill>
                  <a:schemeClr val="tx1"/>
                </a:solidFill>
              </a:rPr>
              <a:t>	</a:t>
            </a:r>
            <a:r>
              <a:rPr lang="en-US" sz="2800" dirty="0">
                <a:solidFill>
                  <a:schemeClr val="tx1"/>
                </a:solidFill>
              </a:rPr>
              <a:t>Resources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</a:rPr>
              <a:t>		</a:t>
            </a:r>
            <a:r>
              <a:rPr lang="en-US" sz="2400" dirty="0">
                <a:solidFill>
                  <a:schemeClr val="tx1"/>
                </a:solidFill>
              </a:rPr>
              <a:t>What Works Clearinghouse, CSCORE, SCALE 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</a:rPr>
              <a:t>	Action research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</a:rPr>
              <a:t>		</a:t>
            </a:r>
            <a:r>
              <a:rPr lang="en-US" sz="2400" dirty="0">
                <a:solidFill>
                  <a:schemeClr val="tx1"/>
                </a:solidFill>
              </a:rPr>
              <a:t>Personal, Colleagues, Conferences, Trainings</a:t>
            </a:r>
          </a:p>
          <a:p>
            <a:pPr algn="l"/>
            <a:r>
              <a:rPr lang="en-US" sz="2400" dirty="0">
                <a:solidFill>
                  <a:schemeClr val="tx1"/>
                </a:solidFill>
              </a:rPr>
              <a:t>	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</a:rPr>
              <a:t>		</a:t>
            </a:r>
          </a:p>
          <a:p>
            <a:pPr algn="l"/>
            <a:endParaRPr lang="en-US" dirty="0">
              <a:solidFill>
                <a:schemeClr val="tx1"/>
              </a:solidFill>
            </a:endParaRPr>
          </a:p>
          <a:p>
            <a:pPr algn="l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142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2E1D3716-44A6-487B-8EE8-26579AE4F3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81224"/>
            <a:ext cx="7772400" cy="1019009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000000"/>
                </a:solidFill>
              </a:rPr>
              <a:t>Evidence Based Practice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100233"/>
            <a:ext cx="7772400" cy="4867289"/>
          </a:xfrm>
        </p:spPr>
        <p:txBody>
          <a:bodyPr/>
          <a:lstStyle/>
          <a:p>
            <a:pPr algn="l"/>
            <a:r>
              <a:rPr lang="en-US" sz="3600" b="1" dirty="0">
                <a:solidFill>
                  <a:schemeClr val="tx1"/>
                </a:solidFill>
              </a:rPr>
              <a:t>1</a:t>
            </a:r>
            <a:r>
              <a:rPr lang="en-US" sz="4400" b="1" dirty="0">
                <a:solidFill>
                  <a:schemeClr val="tx1"/>
                </a:solidFill>
              </a:rPr>
              <a:t>) Identify Need	</a:t>
            </a:r>
          </a:p>
          <a:p>
            <a:pPr algn="l"/>
            <a:r>
              <a:rPr lang="en-US" sz="4400" dirty="0">
                <a:solidFill>
                  <a:schemeClr val="tx1"/>
                </a:solidFill>
              </a:rPr>
              <a:t>	</a:t>
            </a:r>
            <a:r>
              <a:rPr lang="en-US" sz="3200" dirty="0">
                <a:solidFill>
                  <a:schemeClr val="tx1"/>
                </a:solidFill>
              </a:rPr>
              <a:t>School Data Profile </a:t>
            </a:r>
          </a:p>
          <a:p>
            <a:pPr algn="l"/>
            <a:r>
              <a:rPr lang="en-US" sz="3200" dirty="0">
                <a:solidFill>
                  <a:schemeClr val="tx1"/>
                </a:solidFill>
              </a:rPr>
              <a:t>	Contextual Survey</a:t>
            </a:r>
          </a:p>
          <a:p>
            <a:pPr algn="l"/>
            <a:r>
              <a:rPr lang="en-US" sz="3200" dirty="0">
                <a:solidFill>
                  <a:schemeClr val="tx1"/>
                </a:solidFill>
              </a:rPr>
              <a:t>	SIP</a:t>
            </a:r>
          </a:p>
          <a:p>
            <a:pPr algn="l"/>
            <a:r>
              <a:rPr lang="en-US" sz="3200" dirty="0">
                <a:solidFill>
                  <a:schemeClr val="tx1"/>
                </a:solidFill>
              </a:rPr>
              <a:t>	MS&amp;B</a:t>
            </a:r>
          </a:p>
          <a:p>
            <a:pPr algn="l"/>
            <a:r>
              <a:rPr lang="en-US" sz="3200" dirty="0">
                <a:solidFill>
                  <a:schemeClr val="tx1"/>
                </a:solidFill>
              </a:rPr>
              <a:t>	Developmental needs</a:t>
            </a:r>
          </a:p>
          <a:p>
            <a:pPr algn="l"/>
            <a:r>
              <a:rPr lang="en-US" sz="3200" dirty="0">
                <a:solidFill>
                  <a:schemeClr val="tx1"/>
                </a:solidFill>
              </a:rPr>
              <a:t>	Others</a:t>
            </a:r>
          </a:p>
        </p:txBody>
      </p:sp>
    </p:spTree>
    <p:extLst>
      <p:ext uri="{BB962C8B-B14F-4D97-AF65-F5344CB8AC3E}">
        <p14:creationId xmlns:p14="http://schemas.microsoft.com/office/powerpoint/2010/main" val="16907705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531658"/>
            <a:ext cx="7772400" cy="1284836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What Works Clearinghouse</a:t>
            </a:r>
            <a:br>
              <a:rPr lang="en-US" sz="3200" dirty="0">
                <a:solidFill>
                  <a:srgbClr val="000000"/>
                </a:solidFill>
              </a:rPr>
            </a:br>
            <a:r>
              <a:rPr lang="en-US" sz="3200" dirty="0">
                <a:solidFill>
                  <a:srgbClr val="000000"/>
                </a:solidFill>
              </a:rPr>
              <a:t>http://ies.ed.gov/ncee/wwc/</a:t>
            </a:r>
            <a:br>
              <a:rPr lang="en-US" sz="3200" dirty="0">
                <a:solidFill>
                  <a:srgbClr val="000000"/>
                </a:solidFill>
              </a:rPr>
            </a:b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685800" y="1491592"/>
            <a:ext cx="8055820" cy="3537609"/>
          </a:xfrm>
        </p:spPr>
        <p:txBody>
          <a:bodyPr>
            <a:normAutofit/>
          </a:bodyPr>
          <a:lstStyle/>
          <a:p>
            <a:pPr marL="457200" indent="-457200" algn="l">
              <a:buClrTx/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resource for informed education decision making </a:t>
            </a:r>
          </a:p>
          <a:p>
            <a:pPr marL="457200" indent="-457200" algn="l">
              <a:buClrTx/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tx1"/>
                </a:solidFill>
              </a:rPr>
              <a:t>identifies studies that provide credible and reliable evidence of the effectiveness of a given practice, program, or policy </a:t>
            </a:r>
          </a:p>
        </p:txBody>
      </p:sp>
    </p:spTree>
    <p:extLst>
      <p:ext uri="{BB962C8B-B14F-4D97-AF65-F5344CB8AC3E}">
        <p14:creationId xmlns:p14="http://schemas.microsoft.com/office/powerpoint/2010/main" val="3271559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516888"/>
            <a:ext cx="7772400" cy="1609738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The Ronald H. Fredrickson Center for School Counseling Outcome Research &amp; Evaluation (CSCORE)</a:t>
            </a:r>
            <a:br>
              <a:rPr lang="en-US" sz="2400" dirty="0">
                <a:solidFill>
                  <a:srgbClr val="000000"/>
                </a:solidFill>
              </a:rPr>
            </a:br>
            <a:r>
              <a:rPr lang="en-US" sz="2400" u="sng" dirty="0">
                <a:solidFill>
                  <a:srgbClr val="000000"/>
                </a:solidFill>
                <a:hlinkClick r:id="rId2"/>
              </a:rPr>
              <a:t>http://www.umass.edu/schoolcounseling/index.php</a:t>
            </a:r>
            <a:r>
              <a:rPr lang="en-US" sz="2400" dirty="0">
                <a:solidFill>
                  <a:srgbClr val="000000"/>
                </a:solidFill>
              </a:rPr>
              <a:t/>
            </a:r>
            <a:br>
              <a:rPr lang="en-US" sz="2400" dirty="0">
                <a:solidFill>
                  <a:srgbClr val="000000"/>
                </a:solidFill>
              </a:rPr>
            </a:b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457753" y="1757420"/>
            <a:ext cx="8269099" cy="4210102"/>
          </a:xfrm>
        </p:spPr>
        <p:txBody>
          <a:bodyPr>
            <a:normAutofit/>
          </a:bodyPr>
          <a:lstStyle/>
          <a:p>
            <a:pPr marL="457200" indent="-457200" algn="l">
              <a:buClrTx/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identifying and developing research-based and effective school counseling practices</a:t>
            </a:r>
          </a:p>
          <a:p>
            <a:pPr marL="457200" indent="-457200" algn="l">
              <a:buClrTx/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conducts and disseminates findings from research about career, social/emotional, and academic interventions</a:t>
            </a:r>
          </a:p>
          <a:p>
            <a:pPr marL="457200" indent="-457200" algn="l">
              <a:buClrTx/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provides K-12 leaders and practitioners with information about data-based decision-making, evidence-based practices, and program evaluation</a:t>
            </a:r>
          </a:p>
          <a:p>
            <a:pPr marL="457200" indent="-457200" algn="l">
              <a:buClrTx/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provides international leadership in the measurement of the outcomes of school counseling interventions and programs. </a:t>
            </a:r>
          </a:p>
        </p:txBody>
      </p:sp>
    </p:spTree>
    <p:extLst>
      <p:ext uri="{BB962C8B-B14F-4D97-AF65-F5344CB8AC3E}">
        <p14:creationId xmlns:p14="http://schemas.microsoft.com/office/powerpoint/2010/main" val="954984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685800" y="575961"/>
            <a:ext cx="7772400" cy="1284837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000000"/>
                </a:solidFill>
              </a:rPr>
              <a:t>SCALE Research Center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371600" y="1860798"/>
            <a:ext cx="6400800" cy="5523320"/>
          </a:xfrm>
        </p:spPr>
        <p:txBody>
          <a:bodyPr>
            <a:normAutofit fontScale="77500" lnSpcReduction="20000"/>
          </a:bodyPr>
          <a:lstStyle/>
          <a:p>
            <a:endParaRPr lang="en-US" sz="4200" dirty="0" smtClean="0">
              <a:solidFill>
                <a:srgbClr val="000000"/>
              </a:solidFill>
            </a:endParaRPr>
          </a:p>
          <a:p>
            <a:r>
              <a:rPr lang="en-US" sz="4200" dirty="0" smtClean="0">
                <a:solidFill>
                  <a:srgbClr val="000000"/>
                </a:solidFill>
              </a:rPr>
              <a:t>RAMP Results Reports:</a:t>
            </a:r>
          </a:p>
          <a:p>
            <a:r>
              <a:rPr lang="en-US" sz="4200" dirty="0" smtClean="0">
                <a:solidFill>
                  <a:srgbClr val="000000"/>
                </a:solidFill>
              </a:rPr>
              <a:t>Core Curriculum</a:t>
            </a:r>
          </a:p>
          <a:p>
            <a:r>
              <a:rPr lang="en-US" sz="4200" dirty="0" smtClean="0">
                <a:solidFill>
                  <a:srgbClr val="000000"/>
                </a:solidFill>
              </a:rPr>
              <a:t>Small group</a:t>
            </a:r>
          </a:p>
          <a:p>
            <a:r>
              <a:rPr lang="en-US" sz="4200" dirty="0" smtClean="0">
                <a:solidFill>
                  <a:srgbClr val="000000"/>
                </a:solidFill>
              </a:rPr>
              <a:t>Closing-the-gap</a:t>
            </a:r>
          </a:p>
          <a:p>
            <a:endParaRPr lang="en-US" sz="4000" dirty="0">
              <a:solidFill>
                <a:srgbClr val="000000"/>
              </a:solidFill>
            </a:endParaRPr>
          </a:p>
          <a:p>
            <a:endParaRPr lang="en-US" sz="4000" dirty="0" smtClean="0">
              <a:solidFill>
                <a:srgbClr val="000000"/>
              </a:solidFill>
              <a:hlinkClick r:id="rId2"/>
            </a:endParaRPr>
          </a:p>
          <a:p>
            <a:endParaRPr lang="en-US" sz="4800" dirty="0" smtClean="0">
              <a:solidFill>
                <a:srgbClr val="000000"/>
              </a:solidFill>
              <a:hlinkClick r:id="rId2"/>
            </a:endParaRPr>
          </a:p>
          <a:p>
            <a:r>
              <a:rPr lang="en-US" sz="4800" dirty="0" smtClean="0">
                <a:solidFill>
                  <a:srgbClr val="000000"/>
                </a:solidFill>
                <a:hlinkClick r:id="rId2"/>
              </a:rPr>
              <a:t>https</a:t>
            </a:r>
            <a:r>
              <a:rPr lang="en-US" sz="4800" dirty="0">
                <a:solidFill>
                  <a:srgbClr val="000000"/>
                </a:solidFill>
                <a:hlinkClick r:id="rId2"/>
              </a:rPr>
              <a:t>://scale-research.org</a:t>
            </a:r>
            <a:endParaRPr lang="en-US" sz="4800" dirty="0">
              <a:solidFill>
                <a:srgbClr val="000000"/>
              </a:solidFill>
            </a:endParaRPr>
          </a:p>
          <a:p>
            <a:r>
              <a:rPr lang="en-US" sz="4800" dirty="0" smtClean="0">
                <a:solidFill>
                  <a:srgbClr val="000000"/>
                </a:solidFill>
              </a:rPr>
              <a:t> </a:t>
            </a:r>
            <a:endParaRPr lang="en-US" sz="4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6743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F01F88EB-5BEA-41AA-83C6-AE8585C662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561193"/>
            <a:ext cx="7772400" cy="738412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solidFill>
                  <a:srgbClr val="000000"/>
                </a:solidFill>
              </a:rPr>
              <a:t>Evidence Based Practice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3922" y="1299605"/>
            <a:ext cx="8505154" cy="4667917"/>
          </a:xfrm>
        </p:spPr>
        <p:txBody>
          <a:bodyPr/>
          <a:lstStyle/>
          <a:p>
            <a:pPr algn="l"/>
            <a:r>
              <a:rPr lang="en-US" sz="3600" b="1" dirty="0">
                <a:solidFill>
                  <a:schemeClr val="tx1"/>
                </a:solidFill>
              </a:rPr>
              <a:t>3</a:t>
            </a:r>
            <a:r>
              <a:rPr lang="en-US" sz="4400" b="1" dirty="0">
                <a:solidFill>
                  <a:schemeClr val="tx1"/>
                </a:solidFill>
              </a:rPr>
              <a:t>) Plan what to do</a:t>
            </a:r>
          </a:p>
          <a:p>
            <a:pPr algn="l"/>
            <a:r>
              <a:rPr lang="en-US" sz="4400" dirty="0">
                <a:solidFill>
                  <a:schemeClr val="tx1"/>
                </a:solidFill>
              </a:rPr>
              <a:t>	</a:t>
            </a:r>
            <a:r>
              <a:rPr lang="en-US" sz="2800" dirty="0">
                <a:solidFill>
                  <a:schemeClr val="tx1"/>
                </a:solidFill>
              </a:rPr>
              <a:t>Action Plans </a:t>
            </a:r>
            <a:r>
              <a:rPr lang="en-US" sz="2400" dirty="0">
                <a:solidFill>
                  <a:schemeClr val="tx1"/>
                </a:solidFill>
              </a:rPr>
              <a:t>(Core Curriculum, Small Group, Closing-the-Gap)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</a:rPr>
              <a:t>	Prepare </a:t>
            </a:r>
            <a:r>
              <a:rPr lang="en-US" sz="2400" dirty="0">
                <a:solidFill>
                  <a:schemeClr val="tx1"/>
                </a:solidFill>
              </a:rPr>
              <a:t>(delivery, structure, schedule, activities, </a:t>
            </a:r>
            <a:endParaRPr lang="en-US" sz="2400" dirty="0" smtClean="0">
              <a:solidFill>
                <a:schemeClr val="tx1"/>
              </a:solidFill>
            </a:endParaRPr>
          </a:p>
          <a:p>
            <a:pPr algn="l"/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smtClean="0">
                <a:solidFill>
                  <a:schemeClr val="tx1"/>
                </a:solidFill>
              </a:rPr>
              <a:t>                                  </a:t>
            </a:r>
            <a:r>
              <a:rPr lang="en-US" sz="2400" dirty="0" smtClean="0">
                <a:solidFill>
                  <a:schemeClr val="tx1"/>
                </a:solidFill>
              </a:rPr>
              <a:t>supplies</a:t>
            </a:r>
            <a:r>
              <a:rPr lang="en-US" sz="2400" dirty="0">
                <a:solidFill>
                  <a:schemeClr val="tx1"/>
                </a:solidFill>
              </a:rPr>
              <a:t>, materials, etc.)</a:t>
            </a:r>
            <a:endParaRPr lang="en-US" sz="2800" dirty="0">
              <a:solidFill>
                <a:schemeClr val="tx1"/>
              </a:solidFill>
            </a:endParaRPr>
          </a:p>
          <a:p>
            <a:pPr algn="l"/>
            <a:r>
              <a:rPr lang="en-US" sz="2800" dirty="0">
                <a:solidFill>
                  <a:schemeClr val="tx1"/>
                </a:solidFill>
              </a:rPr>
              <a:t>	Develop Pre/Post Assessment</a:t>
            </a:r>
          </a:p>
          <a:p>
            <a:pPr algn="l"/>
            <a:r>
              <a:rPr lang="en-US" sz="2800" dirty="0">
                <a:solidFill>
                  <a:schemeClr val="tx1"/>
                </a:solidFill>
              </a:rPr>
              <a:t>	Document Outcome Data Baseline</a:t>
            </a:r>
          </a:p>
          <a:p>
            <a:pPr algn="l"/>
            <a:endParaRPr lang="en-US" sz="2800" dirty="0">
              <a:solidFill>
                <a:schemeClr val="tx1"/>
              </a:solidFill>
            </a:endParaRPr>
          </a:p>
          <a:p>
            <a:pPr algn="l"/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8264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F01F88EB-5BEA-41AA-83C6-AE8585C662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413511"/>
            <a:ext cx="7772400" cy="782716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000000"/>
                </a:solidFill>
              </a:rPr>
              <a:t>Evidence Based Practice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1373446"/>
            <a:ext cx="8011521" cy="3655755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chemeClr val="tx1"/>
                </a:solidFill>
              </a:rPr>
              <a:t>4) </a:t>
            </a:r>
            <a:r>
              <a:rPr lang="en-US" sz="4000" b="1" dirty="0">
                <a:solidFill>
                  <a:schemeClr val="tx1"/>
                </a:solidFill>
              </a:rPr>
              <a:t>Do</a:t>
            </a:r>
          </a:p>
          <a:p>
            <a:pPr algn="l"/>
            <a:r>
              <a:rPr lang="en-US" sz="4000" dirty="0">
                <a:solidFill>
                  <a:schemeClr val="tx1"/>
                </a:solidFill>
              </a:rPr>
              <a:t>	Administer Pre-test</a:t>
            </a:r>
          </a:p>
          <a:p>
            <a:pPr algn="l"/>
            <a:r>
              <a:rPr lang="en-US" sz="4000" dirty="0">
                <a:solidFill>
                  <a:schemeClr val="tx1"/>
                </a:solidFill>
              </a:rPr>
              <a:t>	Deliver</a:t>
            </a:r>
          </a:p>
          <a:p>
            <a:pPr algn="l"/>
            <a:r>
              <a:rPr lang="en-US" sz="4000" dirty="0">
                <a:solidFill>
                  <a:schemeClr val="tx1"/>
                </a:solidFill>
              </a:rPr>
              <a:t>	Administer Post-test</a:t>
            </a:r>
          </a:p>
          <a:p>
            <a:pPr algn="l"/>
            <a:r>
              <a:rPr lang="en-US" sz="4000" dirty="0">
                <a:solidFill>
                  <a:schemeClr val="tx1"/>
                </a:solidFill>
              </a:rPr>
              <a:t>	</a:t>
            </a:r>
            <a:endParaRPr lang="en-US" sz="2400" dirty="0">
              <a:solidFill>
                <a:schemeClr val="tx1"/>
              </a:solidFill>
            </a:endParaRPr>
          </a:p>
          <a:p>
            <a:pPr algn="l"/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5740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F01F88EB-5BEA-41AA-83C6-AE8585C662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369207"/>
            <a:ext cx="7772400" cy="1151922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000000"/>
                </a:solidFill>
              </a:rPr>
              <a:t>Evidence Based Practice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1521129"/>
            <a:ext cx="8041053" cy="3508072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>
                <a:solidFill>
                  <a:schemeClr val="tx1"/>
                </a:solidFill>
              </a:rPr>
              <a:t>5</a:t>
            </a:r>
            <a:r>
              <a:rPr lang="en-US" sz="4800" b="1" dirty="0">
                <a:solidFill>
                  <a:schemeClr val="tx1"/>
                </a:solidFill>
              </a:rPr>
              <a:t>) Measure &amp; Analyze</a:t>
            </a:r>
          </a:p>
          <a:p>
            <a:pPr algn="l"/>
            <a:r>
              <a:rPr lang="en-US" sz="4800" dirty="0">
                <a:solidFill>
                  <a:schemeClr val="tx1"/>
                </a:solidFill>
              </a:rPr>
              <a:t>	</a:t>
            </a:r>
            <a:r>
              <a:rPr lang="en-US" sz="3200" dirty="0">
                <a:solidFill>
                  <a:schemeClr val="tx1"/>
                </a:solidFill>
              </a:rPr>
              <a:t>Administer Post-test</a:t>
            </a:r>
          </a:p>
          <a:p>
            <a:pPr algn="l"/>
            <a:r>
              <a:rPr lang="en-US" sz="3200" dirty="0">
                <a:solidFill>
                  <a:schemeClr val="tx1"/>
                </a:solidFill>
              </a:rPr>
              <a:t>	Document Outcome Data</a:t>
            </a:r>
          </a:p>
          <a:p>
            <a:pPr algn="l"/>
            <a:r>
              <a:rPr lang="en-US" sz="3200" dirty="0">
                <a:solidFill>
                  <a:schemeClr val="tx1"/>
                </a:solidFill>
              </a:rPr>
              <a:t>	Determine what worked/what did not</a:t>
            </a:r>
          </a:p>
          <a:p>
            <a:pPr algn="l"/>
            <a:r>
              <a:rPr lang="en-US" sz="3200" dirty="0">
                <a:solidFill>
                  <a:schemeClr val="tx1"/>
                </a:solidFill>
              </a:rPr>
              <a:t>	Results Reports </a:t>
            </a:r>
            <a:r>
              <a:rPr lang="en-US" sz="2800" dirty="0">
                <a:solidFill>
                  <a:schemeClr val="tx1"/>
                </a:solidFill>
              </a:rPr>
              <a:t>(documentation)</a:t>
            </a:r>
          </a:p>
        </p:txBody>
      </p:sp>
    </p:spTree>
    <p:extLst>
      <p:ext uri="{BB962C8B-B14F-4D97-AF65-F5344CB8AC3E}">
        <p14:creationId xmlns:p14="http://schemas.microsoft.com/office/powerpoint/2010/main" val="1896376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577A7FB-C416-49F0-B3DB-8220AA4106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515" t="9659" r="13818" b="16704"/>
          <a:stretch/>
        </p:blipFill>
        <p:spPr>
          <a:xfrm>
            <a:off x="1257992" y="1252451"/>
            <a:ext cx="6827521" cy="4488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0014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3732264C-D65B-416A-BA2C-A94E12E93F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6820" y="590729"/>
            <a:ext cx="7941380" cy="1255301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What do you need to be an evidence-based school counselor?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D15BEFB2-CC63-44FF-8A95-F7957606F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4926" y="2717356"/>
            <a:ext cx="3647264" cy="267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847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="" xmlns:a16="http://schemas.microsoft.com/office/drawing/2014/main" id="{F01F88EB-5BEA-41AA-83C6-AE8585C662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605498"/>
            <a:ext cx="7772400" cy="1078081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000000"/>
                </a:solidFill>
              </a:rPr>
              <a:t>Evidence Based Practice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683579"/>
            <a:ext cx="7772400" cy="3345622"/>
          </a:xfrm>
        </p:spPr>
        <p:txBody>
          <a:bodyPr>
            <a:normAutofit fontScale="92500"/>
          </a:bodyPr>
          <a:lstStyle/>
          <a:p>
            <a:pPr algn="l"/>
            <a:r>
              <a:rPr lang="en-US" sz="3600" b="1" dirty="0">
                <a:solidFill>
                  <a:schemeClr val="tx1"/>
                </a:solidFill>
              </a:rPr>
              <a:t>6) </a:t>
            </a:r>
            <a:r>
              <a:rPr lang="en-US" sz="4000" b="1" dirty="0">
                <a:solidFill>
                  <a:schemeClr val="tx1"/>
                </a:solidFill>
              </a:rPr>
              <a:t>Tell</a:t>
            </a:r>
          </a:p>
          <a:p>
            <a:pPr algn="l"/>
            <a:r>
              <a:rPr lang="en-US" sz="4000" dirty="0">
                <a:solidFill>
                  <a:schemeClr val="tx1"/>
                </a:solidFill>
              </a:rPr>
              <a:t>	Students, Teachers, Parents, Admin</a:t>
            </a:r>
          </a:p>
          <a:p>
            <a:pPr algn="l"/>
            <a:r>
              <a:rPr lang="en-US" sz="4000" dirty="0">
                <a:solidFill>
                  <a:schemeClr val="tx1"/>
                </a:solidFill>
              </a:rPr>
              <a:t>	</a:t>
            </a:r>
            <a:r>
              <a:rPr lang="en-US" sz="4000" dirty="0">
                <a:solidFill>
                  <a:srgbClr val="000000"/>
                </a:solidFill>
              </a:rPr>
              <a:t>Advisory Council, Faculty, BOE	</a:t>
            </a:r>
          </a:p>
          <a:p>
            <a:pPr algn="l"/>
            <a:r>
              <a:rPr lang="en-US" sz="4000" dirty="0">
                <a:solidFill>
                  <a:schemeClr val="tx1"/>
                </a:solidFill>
              </a:rPr>
              <a:t>	Info-Graphics, PPT </a:t>
            </a:r>
            <a:r>
              <a:rPr lang="en-US" sz="2400" dirty="0">
                <a:solidFill>
                  <a:schemeClr val="tx1"/>
                </a:solidFill>
              </a:rPr>
              <a:t>(3-5 slides)</a:t>
            </a:r>
          </a:p>
          <a:p>
            <a:pPr algn="l"/>
            <a:endParaRPr lang="en-US" sz="2400" dirty="0">
              <a:solidFill>
                <a:schemeClr val="tx1"/>
              </a:solidFill>
            </a:endParaRPr>
          </a:p>
          <a:p>
            <a:pPr algn="l"/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596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8913" t="8967" r="29711" b="10272"/>
          <a:stretch/>
        </p:blipFill>
        <p:spPr>
          <a:xfrm>
            <a:off x="2822713" y="1019931"/>
            <a:ext cx="4181061" cy="54405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32336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F63CFD1A-2818-48BF-ABE1-490F656DD9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138239"/>
            <a:ext cx="7772400" cy="63395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Academic Achievement Evidence Based Resources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="" xmlns:a16="http://schemas.microsoft.com/office/drawing/2014/main" id="{94858B2A-1D4A-4675-8484-1E4D405A9C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799" y="2217452"/>
            <a:ext cx="8144417" cy="3660305"/>
          </a:xfrm>
        </p:spPr>
        <p:txBody>
          <a:bodyPr>
            <a:normAutofit/>
          </a:bodyPr>
          <a:lstStyle/>
          <a:p>
            <a:pPr marL="571500" indent="-571500" algn="l">
              <a:spcBef>
                <a:spcPts val="1800"/>
              </a:spcBef>
              <a:buClrTx/>
              <a:buFont typeface="Arial"/>
              <a:buChar char="•"/>
            </a:pPr>
            <a:r>
              <a:rPr lang="en-US" sz="4000" dirty="0">
                <a:solidFill>
                  <a:srgbClr val="000000"/>
                </a:solidFill>
              </a:rPr>
              <a:t>Check &amp; Connect (K-12)</a:t>
            </a:r>
          </a:p>
          <a:p>
            <a:pPr marL="571500" indent="-571500" algn="l">
              <a:spcBef>
                <a:spcPts val="1800"/>
              </a:spcBef>
              <a:buClrTx/>
              <a:buFont typeface="Arial"/>
              <a:buChar char="•"/>
            </a:pPr>
            <a:r>
              <a:rPr lang="en-US" sz="4000" dirty="0">
                <a:solidFill>
                  <a:srgbClr val="000000"/>
                </a:solidFill>
              </a:rPr>
              <a:t>I Can Problem Solve (PK – 6</a:t>
            </a:r>
            <a:r>
              <a:rPr lang="en-US" sz="4000" baseline="30000" dirty="0">
                <a:solidFill>
                  <a:srgbClr val="000000"/>
                </a:solidFill>
              </a:rPr>
              <a:t>th</a:t>
            </a:r>
            <a:r>
              <a:rPr lang="en-US" sz="4000" dirty="0">
                <a:solidFill>
                  <a:srgbClr val="000000"/>
                </a:solidFill>
              </a:rPr>
              <a:t>)</a:t>
            </a:r>
          </a:p>
          <a:p>
            <a:pPr marL="571500" indent="-571500" algn="l">
              <a:spcBef>
                <a:spcPts val="1800"/>
              </a:spcBef>
              <a:buClrTx/>
              <a:buFont typeface="Arial"/>
              <a:buChar char="•"/>
            </a:pPr>
            <a:r>
              <a:rPr lang="en-US" sz="4000" dirty="0">
                <a:solidFill>
                  <a:srgbClr val="000000"/>
                </a:solidFill>
              </a:rPr>
              <a:t>Student Success Skills Program</a:t>
            </a:r>
          </a:p>
        </p:txBody>
      </p:sp>
    </p:spTree>
    <p:extLst>
      <p:ext uri="{BB962C8B-B14F-4D97-AF65-F5344CB8AC3E}">
        <p14:creationId xmlns:p14="http://schemas.microsoft.com/office/powerpoint/2010/main" val="16832559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BC00F22A-726A-48CF-9563-78C81824DF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776" y="1165587"/>
            <a:ext cx="4310062" cy="780404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Check &amp; Connect</a:t>
            </a:r>
            <a:br>
              <a:rPr lang="en-US" sz="3600" dirty="0">
                <a:solidFill>
                  <a:srgbClr val="000000"/>
                </a:solidFill>
              </a:rPr>
            </a:br>
            <a:r>
              <a:rPr lang="en-US" sz="3600" dirty="0">
                <a:solidFill>
                  <a:srgbClr val="000000"/>
                </a:solidFill>
              </a:rPr>
              <a:t>K - 12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="" xmlns:a16="http://schemas.microsoft.com/office/drawing/2014/main" id="{CBC579F2-7BD3-44CA-A5F4-4DE01E0868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9088" y="2274603"/>
            <a:ext cx="3919538" cy="3514513"/>
          </a:xfrm>
        </p:spPr>
        <p:txBody>
          <a:bodyPr>
            <a:normAutofit/>
          </a:bodyPr>
          <a:lstStyle/>
          <a:p>
            <a:pPr marL="457200" indent="-457200" algn="l"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Only drop program on What Works Clearinghouse</a:t>
            </a:r>
          </a:p>
          <a:p>
            <a:pPr marL="457200" indent="-457200" algn="l"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Mentor Training</a:t>
            </a:r>
          </a:p>
          <a:p>
            <a:pPr marL="457200" indent="-457200" algn="l"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Many positive results</a:t>
            </a:r>
          </a:p>
          <a:p>
            <a:pPr marL="457200" indent="-457200" algn="l"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University of Minnesota</a:t>
            </a:r>
          </a:p>
          <a:p>
            <a:pPr marL="457200" indent="-457200" algn="l"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$35 - $50 per manual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D2CD38B-B250-4538-9AE5-74E76444FB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29" t="8515" r="24427" b="3360"/>
          <a:stretch/>
        </p:blipFill>
        <p:spPr>
          <a:xfrm>
            <a:off x="4647066" y="1290638"/>
            <a:ext cx="4249286" cy="4769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12104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D4E7B02-96CB-4EA1-B0D5-AAD25A384A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656" t="8515" r="28542" b="10313"/>
          <a:stretch/>
        </p:blipFill>
        <p:spPr>
          <a:xfrm>
            <a:off x="490538" y="1000125"/>
            <a:ext cx="4005262" cy="49482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9FF632C2-4109-4A39-AC5E-BDC871448D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656" t="9140" r="28021" b="5547"/>
          <a:stretch/>
        </p:blipFill>
        <p:spPr>
          <a:xfrm>
            <a:off x="4724400" y="1409699"/>
            <a:ext cx="4052887" cy="5200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39199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C529BB6-B52D-4A1F-82A5-17A7C39A5E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886" r="26979" b="4062"/>
          <a:stretch/>
        </p:blipFill>
        <p:spPr>
          <a:xfrm>
            <a:off x="4514850" y="762000"/>
            <a:ext cx="4310062" cy="5848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itle 5">
            <a:extLst>
              <a:ext uri="{FF2B5EF4-FFF2-40B4-BE49-F238E27FC236}">
                <a16:creationId xmlns="" xmlns:a16="http://schemas.microsoft.com/office/drawing/2014/main" id="{BC00F22A-726A-48CF-9563-78C81824DF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776" y="1165587"/>
            <a:ext cx="4310062" cy="780404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I Can Problem Solve</a:t>
            </a:r>
            <a:br>
              <a:rPr lang="en-US" sz="3600" dirty="0">
                <a:solidFill>
                  <a:srgbClr val="000000"/>
                </a:solidFill>
              </a:rPr>
            </a:br>
            <a:r>
              <a:rPr lang="en-US" sz="3600" dirty="0">
                <a:solidFill>
                  <a:srgbClr val="000000"/>
                </a:solidFill>
              </a:rPr>
              <a:t>PreK – 6th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="" xmlns:a16="http://schemas.microsoft.com/office/drawing/2014/main" id="{CBC579F2-7BD3-44CA-A5F4-4DE01E0868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776" y="2274603"/>
            <a:ext cx="4410074" cy="3514513"/>
          </a:xfrm>
        </p:spPr>
        <p:txBody>
          <a:bodyPr>
            <a:noAutofit/>
          </a:bodyPr>
          <a:lstStyle/>
          <a:p>
            <a:pPr marL="457200" indent="-457200" algn="l"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Vocabulary work</a:t>
            </a:r>
          </a:p>
          <a:p>
            <a:pPr marL="457200" indent="-457200" algn="l"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Feelings identification </a:t>
            </a:r>
          </a:p>
          <a:p>
            <a:pPr marL="457200" indent="-457200" algn="l"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Alternative solutions</a:t>
            </a:r>
          </a:p>
          <a:p>
            <a:pPr marL="457200" indent="-457200" algn="l"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Consequential thinking</a:t>
            </a:r>
          </a:p>
          <a:p>
            <a:pPr marL="457200" indent="-457200" algn="l"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Lots of lessons </a:t>
            </a:r>
            <a:r>
              <a:rPr lang="en-US" sz="1600" dirty="0">
                <a:solidFill>
                  <a:srgbClr val="000000"/>
                </a:solidFill>
              </a:rPr>
              <a:t>(50 – 80)</a:t>
            </a:r>
            <a:r>
              <a:rPr lang="en-US" sz="2800" dirty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many times a week</a:t>
            </a:r>
          </a:p>
          <a:p>
            <a:pPr marL="457200" indent="-457200" algn="l"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Under $50</a:t>
            </a:r>
          </a:p>
          <a:p>
            <a:pPr marL="457200" indent="-457200" algn="l"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Research Press</a:t>
            </a:r>
          </a:p>
        </p:txBody>
      </p:sp>
    </p:spTree>
    <p:extLst>
      <p:ext uri="{BB962C8B-B14F-4D97-AF65-F5344CB8AC3E}">
        <p14:creationId xmlns:p14="http://schemas.microsoft.com/office/powerpoint/2010/main" val="752223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BC00F22A-726A-48CF-9563-78C81824DF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776" y="546425"/>
            <a:ext cx="4310062" cy="974703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Student Success Skills</a:t>
            </a:r>
            <a:br>
              <a:rPr lang="en-US" sz="3200" dirty="0">
                <a:solidFill>
                  <a:srgbClr val="000000"/>
                </a:solidFill>
              </a:rPr>
            </a:br>
            <a:r>
              <a:rPr lang="en-US" sz="3200" dirty="0">
                <a:solidFill>
                  <a:srgbClr val="000000"/>
                </a:solidFill>
              </a:rPr>
              <a:t>K-1, 2-3, 4-12+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="" xmlns:a16="http://schemas.microsoft.com/office/drawing/2014/main" id="{CBC579F2-7BD3-44CA-A5F4-4DE01E0868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776" y="1717390"/>
            <a:ext cx="3805920" cy="3819313"/>
          </a:xfrm>
        </p:spPr>
        <p:txBody>
          <a:bodyPr>
            <a:noAutofit/>
          </a:bodyPr>
          <a:lstStyle/>
          <a:p>
            <a:pPr marL="457200" indent="-457200" algn="l"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Widely used</a:t>
            </a:r>
          </a:p>
          <a:p>
            <a:pPr marL="457200" indent="-457200" algn="l"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Highly effective</a:t>
            </a:r>
          </a:p>
          <a:p>
            <a:pPr marL="457200" indent="-457200" algn="l"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Strongly endorsed</a:t>
            </a:r>
          </a:p>
          <a:p>
            <a:pPr marL="457200" indent="-457200" algn="l"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Develops cognitive, social, &amp; self-management skills</a:t>
            </a:r>
          </a:p>
          <a:p>
            <a:pPr marL="457200" indent="-457200" algn="l"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Different Programs</a:t>
            </a:r>
          </a:p>
          <a:p>
            <a:pPr marL="914400" lvl="1" indent="-457200" algn="l"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Ready to Learn</a:t>
            </a:r>
          </a:p>
          <a:p>
            <a:pPr marL="914400" lvl="1" indent="-457200" algn="l"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Student Success Skills</a:t>
            </a:r>
          </a:p>
          <a:p>
            <a:pPr marL="914400" lvl="1" indent="-457200" algn="l"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College/Career Success Skills</a:t>
            </a:r>
          </a:p>
          <a:p>
            <a:pPr marL="457200" indent="-457200" algn="l"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$195 K – 1</a:t>
            </a:r>
            <a:r>
              <a:rPr lang="en-US" sz="2400" baseline="30000" dirty="0">
                <a:solidFill>
                  <a:srgbClr val="000000"/>
                </a:solidFill>
              </a:rPr>
              <a:t>st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</a:p>
          <a:p>
            <a:pPr marL="457200" indent="-457200" algn="l"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$75 2</a:t>
            </a:r>
            <a:r>
              <a:rPr lang="en-US" sz="2400" baseline="30000" dirty="0">
                <a:solidFill>
                  <a:srgbClr val="000000"/>
                </a:solidFill>
              </a:rPr>
              <a:t>nd</a:t>
            </a:r>
            <a:r>
              <a:rPr lang="en-US" sz="2400" dirty="0">
                <a:solidFill>
                  <a:srgbClr val="000000"/>
                </a:solidFill>
              </a:rPr>
              <a:t> – 12</a:t>
            </a:r>
            <a:r>
              <a:rPr lang="en-US" sz="2400" baseline="30000" dirty="0">
                <a:solidFill>
                  <a:srgbClr val="000000"/>
                </a:solidFill>
              </a:rPr>
              <a:t>th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E0B3D7BB-C407-438C-9282-A74C2CFCAD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511" t="8047" r="17240" b="4765"/>
          <a:stretch/>
        </p:blipFill>
        <p:spPr>
          <a:xfrm>
            <a:off x="4414838" y="1717390"/>
            <a:ext cx="4329113" cy="4240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473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F63CFD1A-2818-48BF-ABE1-490F656DD9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502121"/>
            <a:ext cx="7772400" cy="1255300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Behavior Evidence Based Resources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="" xmlns:a16="http://schemas.microsoft.com/office/drawing/2014/main" id="{94858B2A-1D4A-4675-8484-1E4D405A9C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9156" y="1949407"/>
            <a:ext cx="8401996" cy="3079794"/>
          </a:xfrm>
        </p:spPr>
        <p:txBody>
          <a:bodyPr>
            <a:normAutofit/>
          </a:bodyPr>
          <a:lstStyle/>
          <a:p>
            <a:pPr marL="457200" indent="-457200" algn="l">
              <a:spcBef>
                <a:spcPts val="1800"/>
              </a:spcBef>
              <a:buClrTx/>
              <a:buFont typeface="Arial" panose="020B0604020202020204" pitchFamily="34" charset="0"/>
              <a:buChar char="•"/>
            </a:pPr>
            <a:endParaRPr lang="en-US" sz="4000" dirty="0" smtClean="0">
              <a:solidFill>
                <a:srgbClr val="000000"/>
              </a:solidFill>
            </a:endParaRPr>
          </a:p>
          <a:p>
            <a:pPr marL="457200" indent="-457200" algn="l">
              <a:spcBef>
                <a:spcPts val="1800"/>
              </a:spcBef>
              <a:buClrTx/>
              <a:buFont typeface="Arial" panose="020B0604020202020204" pitchFamily="34" charset="0"/>
              <a:buChar char="•"/>
            </a:pPr>
            <a:r>
              <a:rPr lang="en-US" sz="4000" dirty="0" smtClean="0">
                <a:solidFill>
                  <a:srgbClr val="000000"/>
                </a:solidFill>
              </a:rPr>
              <a:t>Conscious </a:t>
            </a:r>
            <a:r>
              <a:rPr lang="en-US" sz="4000" dirty="0">
                <a:solidFill>
                  <a:srgbClr val="000000"/>
                </a:solidFill>
              </a:rPr>
              <a:t>Discipline</a:t>
            </a:r>
          </a:p>
          <a:p>
            <a:pPr marL="457200" indent="-457200" algn="l">
              <a:spcBef>
                <a:spcPts val="1800"/>
              </a:spcBef>
              <a:buClrTx/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000000"/>
                </a:solidFill>
              </a:rPr>
              <a:t>The Good Behavior Game</a:t>
            </a:r>
          </a:p>
          <a:p>
            <a:pPr marL="457200" indent="-457200" algn="l">
              <a:spcBef>
                <a:spcPts val="1800"/>
              </a:spcBef>
              <a:buClrTx/>
              <a:buFont typeface="Arial" panose="020B0604020202020204" pitchFamily="34" charset="0"/>
              <a:buChar char="•"/>
            </a:pPr>
            <a:endParaRPr lang="en-US" sz="4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5976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BC00F22A-726A-48CF-9563-78C81824DF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776" y="472584"/>
            <a:ext cx="4310062" cy="738411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Conscious Discipline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="" xmlns:a16="http://schemas.microsoft.com/office/drawing/2014/main" id="{CBC579F2-7BD3-44CA-A5F4-4DE01E0868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776" y="1402984"/>
            <a:ext cx="3919538" cy="4133720"/>
          </a:xfrm>
        </p:spPr>
        <p:txBody>
          <a:bodyPr>
            <a:normAutofit/>
          </a:bodyPr>
          <a:lstStyle/>
          <a:p>
            <a:pPr marL="457200" indent="-4572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Highly rated &amp; validated</a:t>
            </a:r>
          </a:p>
          <a:p>
            <a:pPr marL="457200" indent="-4572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Children</a:t>
            </a:r>
          </a:p>
          <a:p>
            <a:pPr marL="457200" indent="-4572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Social emotional learning</a:t>
            </a:r>
          </a:p>
          <a:p>
            <a:pPr marL="457200" indent="-4572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Discipline</a:t>
            </a:r>
          </a:p>
          <a:p>
            <a:pPr marL="457200" indent="-4572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Self-Regulation</a:t>
            </a:r>
          </a:p>
          <a:p>
            <a:pPr marL="457200" indent="-457200" algn="l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Free resources online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BCA4D8E-FAD5-4002-9539-4433D704D66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14" t="9220" r="14739" b="4766"/>
          <a:stretch/>
        </p:blipFill>
        <p:spPr>
          <a:xfrm>
            <a:off x="4577538" y="1685925"/>
            <a:ext cx="3750628" cy="410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2959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BC00F22A-726A-48CF-9563-78C81824DF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776" y="487352"/>
            <a:ext cx="4310062" cy="85235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Good Behavior Game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="" xmlns:a16="http://schemas.microsoft.com/office/drawing/2014/main" id="{CBC579F2-7BD3-44CA-A5F4-4DE01E0868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776" y="1594970"/>
            <a:ext cx="3919538" cy="3941733"/>
          </a:xfrm>
        </p:spPr>
        <p:txBody>
          <a:bodyPr>
            <a:noAutofit/>
          </a:bodyPr>
          <a:lstStyle/>
          <a:p>
            <a:pPr marL="457200" indent="-457200" algn="l">
              <a:buClr>
                <a:schemeClr val="tx1"/>
              </a:buClr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Self regulation</a:t>
            </a:r>
          </a:p>
          <a:p>
            <a:pPr marL="457200" indent="-457200" algn="l">
              <a:buClr>
                <a:schemeClr val="tx1"/>
              </a:buClr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Self management</a:t>
            </a:r>
          </a:p>
          <a:p>
            <a:pPr marL="457200" indent="-457200" algn="l">
              <a:buClr>
                <a:schemeClr val="tx1"/>
              </a:buClr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Delayed gratification</a:t>
            </a:r>
          </a:p>
          <a:p>
            <a:pPr marL="457200" indent="-457200" algn="l">
              <a:buClr>
                <a:schemeClr val="tx1"/>
              </a:buClr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Benefits in classroom</a:t>
            </a:r>
          </a:p>
          <a:p>
            <a:pPr marL="457200" indent="-457200" algn="l">
              <a:buClr>
                <a:schemeClr val="tx1"/>
              </a:buClr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Increased mental health</a:t>
            </a:r>
          </a:p>
          <a:p>
            <a:pPr marL="457200" indent="-457200" algn="l">
              <a:buClr>
                <a:schemeClr val="tx1"/>
              </a:buClr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Substance abuse prevention</a:t>
            </a:r>
          </a:p>
          <a:p>
            <a:pPr marL="457200" indent="-457200" algn="l">
              <a:buClr>
                <a:schemeClr val="tx1"/>
              </a:buClr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$240+ per kit</a:t>
            </a:r>
          </a:p>
          <a:p>
            <a:pPr marL="457200" indent="-457200" algn="l">
              <a:buClr>
                <a:schemeClr val="tx1"/>
              </a:buClr>
              <a:buFont typeface="Arial"/>
              <a:buChar char="•"/>
            </a:pP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7C48CD4A-FBBA-45C5-AF0B-A0C98120E3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917" t="8282" r="23750" b="4531"/>
          <a:stretch/>
        </p:blipFill>
        <p:spPr>
          <a:xfrm>
            <a:off x="4348428" y="1339707"/>
            <a:ext cx="4333609" cy="47229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2865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1658"/>
            <a:ext cx="7772400" cy="1314372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rgbClr val="000000"/>
                </a:solidFill>
              </a:rPr>
              <a:t>Learning outcomes: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685800" y="1846030"/>
            <a:ext cx="7772400" cy="3183171"/>
          </a:xfrm>
        </p:spPr>
        <p:txBody>
          <a:bodyPr>
            <a:noAutofit/>
          </a:bodyPr>
          <a:lstStyle/>
          <a:p>
            <a:pPr marL="0" lvl="0" indent="0">
              <a:buNone/>
            </a:pPr>
            <a:r>
              <a:rPr lang="en-US" sz="2800" dirty="0">
                <a:solidFill>
                  <a:srgbClr val="000000"/>
                </a:solidFill>
              </a:rPr>
              <a:t>Participants will be able to:</a:t>
            </a:r>
          </a:p>
          <a:p>
            <a:pPr marL="514350" lvl="0" indent="-514350" algn="l">
              <a:buClrTx/>
              <a:buFont typeface="+mj-lt"/>
              <a:buAutoNum type="arabicPeriod"/>
            </a:pPr>
            <a:r>
              <a:rPr lang="en-US" sz="2800" dirty="0">
                <a:solidFill>
                  <a:srgbClr val="000000"/>
                </a:solidFill>
              </a:rPr>
              <a:t>Identify a variety of resources for best practices</a:t>
            </a:r>
          </a:p>
          <a:p>
            <a:pPr marL="514350" lvl="0" indent="-514350" algn="l">
              <a:buClrTx/>
              <a:buFont typeface="+mj-lt"/>
              <a:buAutoNum type="arabicPeriod"/>
            </a:pPr>
            <a:r>
              <a:rPr lang="en-US" sz="2800" dirty="0">
                <a:solidFill>
                  <a:srgbClr val="000000"/>
                </a:solidFill>
              </a:rPr>
              <a:t>Construct better activities and interventions based on quality resources</a:t>
            </a:r>
          </a:p>
          <a:p>
            <a:pPr marL="514350" lvl="0" indent="-514350" algn="l">
              <a:buClrTx/>
              <a:buFont typeface="+mj-lt"/>
              <a:buAutoNum type="arabicPeriod"/>
            </a:pPr>
            <a:r>
              <a:rPr lang="en-US" sz="2800" dirty="0">
                <a:solidFill>
                  <a:srgbClr val="000000"/>
                </a:solidFill>
              </a:rPr>
              <a:t>Employ a rubric for selecting activities/interventions/resources</a:t>
            </a:r>
          </a:p>
        </p:txBody>
      </p:sp>
    </p:spTree>
    <p:extLst>
      <p:ext uri="{BB962C8B-B14F-4D97-AF65-F5344CB8AC3E}">
        <p14:creationId xmlns:p14="http://schemas.microsoft.com/office/powerpoint/2010/main" val="36193423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BC00F22A-726A-48CF-9563-78C81824DF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776" y="369207"/>
            <a:ext cx="4310062" cy="605497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Olweus Bullying Prevention (K-12)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="" xmlns:a16="http://schemas.microsoft.com/office/drawing/2014/main" id="{CBC579F2-7BD3-44CA-A5F4-4DE01E0868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776" y="1223962"/>
            <a:ext cx="3919538" cy="4312741"/>
          </a:xfrm>
        </p:spPr>
        <p:txBody>
          <a:bodyPr>
            <a:noAutofit/>
          </a:bodyPr>
          <a:lstStyle/>
          <a:p>
            <a:pPr marL="457200" indent="-457200" algn="l">
              <a:buClrTx/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Widely used</a:t>
            </a:r>
          </a:p>
          <a:p>
            <a:pPr marL="457200" indent="-457200" algn="l">
              <a:buClrTx/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Everyone participates</a:t>
            </a:r>
          </a:p>
          <a:p>
            <a:pPr marL="457200" indent="-457200" algn="l">
              <a:buClrTx/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50%+ reductions in problem behaviors (bullying, vandalism, school violence, fighting, theft, truancy)</a:t>
            </a:r>
          </a:p>
          <a:p>
            <a:pPr marL="457200" indent="-457200" algn="l">
              <a:buClrTx/>
              <a:buFont typeface="Arial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Pricing varies by packaging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DF736657-1413-4814-A7E1-6D050E1B23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64" t="8438" r="24218" b="5313"/>
          <a:stretch/>
        </p:blipFill>
        <p:spPr>
          <a:xfrm>
            <a:off x="4636602" y="1223962"/>
            <a:ext cx="4040674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72074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="" xmlns:a16="http://schemas.microsoft.com/office/drawing/2014/main" id="{F63CFD1A-2818-48BF-ABE1-490F656DD9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838" y="531658"/>
            <a:ext cx="8743950" cy="915629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Social Emotional Skill Development Evidence Based Resources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="" xmlns:a16="http://schemas.microsoft.com/office/drawing/2014/main" id="{94858B2A-1D4A-4675-8484-1E4D405A9C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3546" y="1742652"/>
            <a:ext cx="7826112" cy="3286549"/>
          </a:xfrm>
        </p:spPr>
        <p:txBody>
          <a:bodyPr>
            <a:normAutofit/>
          </a:bodyPr>
          <a:lstStyle/>
          <a:p>
            <a:pPr marL="457200" indent="-45720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000000"/>
                </a:solidFill>
              </a:rPr>
              <a:t>LifeSkills</a:t>
            </a:r>
            <a:r>
              <a:rPr lang="en-US" sz="3600" dirty="0">
                <a:solidFill>
                  <a:srgbClr val="000000"/>
                </a:solidFill>
              </a:rPr>
              <a:t> Training</a:t>
            </a:r>
          </a:p>
          <a:p>
            <a:pPr marL="457200" indent="-45720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</a:rPr>
              <a:t>Lions Quest</a:t>
            </a:r>
          </a:p>
          <a:p>
            <a:pPr marL="457200" indent="-457200" algn="l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000000"/>
                </a:solidFill>
              </a:rPr>
              <a:t>Morningside Center for Teaching Social Responsibility</a:t>
            </a:r>
          </a:p>
          <a:p>
            <a:pPr marL="457200" indent="-457200" algn="l">
              <a:spcBef>
                <a:spcPts val="1800"/>
              </a:spcBef>
              <a:buFont typeface="Arial" panose="020B0604020202020204" pitchFamily="34" charset="0"/>
              <a:buChar char="•"/>
            </a:pPr>
            <a:endParaRPr lang="en-US" sz="36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98196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BC00F22A-726A-48CF-9563-78C81824DF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776" y="428279"/>
            <a:ext cx="4310062" cy="1122386"/>
          </a:xfrm>
        </p:spPr>
        <p:txBody>
          <a:bodyPr>
            <a:normAutofit/>
          </a:bodyPr>
          <a:lstStyle/>
          <a:p>
            <a:r>
              <a:rPr lang="en-US" sz="4000" dirty="0" err="1">
                <a:solidFill>
                  <a:srgbClr val="000000"/>
                </a:solidFill>
              </a:rPr>
              <a:t>LifeSkills</a:t>
            </a:r>
            <a:r>
              <a:rPr lang="en-US" sz="4000" dirty="0">
                <a:solidFill>
                  <a:srgbClr val="000000"/>
                </a:solidFill>
              </a:rPr>
              <a:t> Training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="" xmlns:a16="http://schemas.microsoft.com/office/drawing/2014/main" id="{CBC579F2-7BD3-44CA-A5F4-4DE01E0868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776" y="1668812"/>
            <a:ext cx="3919538" cy="3867892"/>
          </a:xfrm>
        </p:spPr>
        <p:txBody>
          <a:bodyPr>
            <a:noAutofit/>
          </a:bodyPr>
          <a:lstStyle/>
          <a:p>
            <a:pPr marL="457200" indent="-457200" algn="l">
              <a:buClrTx/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Multiple programs available for elementary, middle, and high school</a:t>
            </a:r>
          </a:p>
          <a:p>
            <a:pPr marL="457200" indent="-457200" algn="l">
              <a:buClrTx/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Online workshops</a:t>
            </a:r>
          </a:p>
          <a:p>
            <a:pPr marL="457200" indent="-457200" algn="l">
              <a:buClrTx/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Drug resistance skills</a:t>
            </a:r>
          </a:p>
          <a:p>
            <a:pPr marL="457200" indent="-457200" algn="l">
              <a:buClrTx/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Personal self management skills</a:t>
            </a:r>
          </a:p>
          <a:p>
            <a:pPr marL="457200" indent="-457200" algn="l">
              <a:buClrTx/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General social skills</a:t>
            </a:r>
          </a:p>
          <a:p>
            <a:pPr marL="457200" indent="-457200" algn="l">
              <a:buClrTx/>
              <a:buFont typeface="Arial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Prices vary depending on product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492B304-2B9F-4454-BE15-94EF0D4D634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845" t="8985" r="8905" b="8672"/>
          <a:stretch/>
        </p:blipFill>
        <p:spPr>
          <a:xfrm>
            <a:off x="4414838" y="1850224"/>
            <a:ext cx="3827686" cy="3324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16561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BC00F22A-726A-48CF-9563-78C81824DF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776" y="1"/>
            <a:ext cx="4310062" cy="134391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Lions Quest</a:t>
            </a:r>
            <a:br>
              <a:rPr lang="en-US" sz="3200" dirty="0">
                <a:solidFill>
                  <a:srgbClr val="000000"/>
                </a:solidFill>
              </a:rPr>
            </a:br>
            <a:r>
              <a:rPr lang="en-US" sz="3200" dirty="0">
                <a:solidFill>
                  <a:srgbClr val="000000"/>
                </a:solidFill>
              </a:rPr>
              <a:t>K-12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="" xmlns:a16="http://schemas.microsoft.com/office/drawing/2014/main" id="{CBC579F2-7BD3-44CA-A5F4-4DE01E0868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4776" y="1240532"/>
            <a:ext cx="3919538" cy="4296171"/>
          </a:xfrm>
        </p:spPr>
        <p:txBody>
          <a:bodyPr>
            <a:noAutofit/>
          </a:bodyPr>
          <a:lstStyle/>
          <a:p>
            <a:pPr marL="457200" indent="-457200" algn="l">
              <a:buClrTx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Social and emotional learning program</a:t>
            </a:r>
          </a:p>
          <a:p>
            <a:pPr marL="457200" indent="-457200" algn="l">
              <a:buClrTx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Positive behavior</a:t>
            </a:r>
          </a:p>
          <a:p>
            <a:pPr marL="457200" indent="-457200" algn="l">
              <a:buClrTx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Connection to school</a:t>
            </a:r>
          </a:p>
          <a:p>
            <a:pPr marL="457200" indent="-457200" algn="l">
              <a:buClrTx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Character education</a:t>
            </a:r>
          </a:p>
          <a:p>
            <a:pPr marL="457200" indent="-457200" algn="l">
              <a:buClrTx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Anti-bullying</a:t>
            </a:r>
          </a:p>
          <a:p>
            <a:pPr marL="457200" indent="-457200" algn="l">
              <a:buClrTx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Drug, alcohol, tobacco awareness</a:t>
            </a:r>
          </a:p>
          <a:p>
            <a:pPr marL="457200" indent="-457200" algn="l">
              <a:buClrTx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Service learning</a:t>
            </a:r>
          </a:p>
          <a:p>
            <a:pPr marL="457200" indent="-457200" algn="l">
              <a:buClrTx/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$120-$150 classroom set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B51412D2-1615-474E-B95A-EFB42B3B37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21" t="8906" r="19427" b="4220"/>
          <a:stretch/>
        </p:blipFill>
        <p:spPr>
          <a:xfrm>
            <a:off x="4193614" y="1062255"/>
            <a:ext cx="4375965" cy="4631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33395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="" xmlns:a16="http://schemas.microsoft.com/office/drawing/2014/main" id="{BC00F22A-726A-48CF-9563-78C81824DF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775" y="457815"/>
            <a:ext cx="8920163" cy="1122386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Morningside Center for Teaching Social Responsibility</a:t>
            </a:r>
            <a:br>
              <a:rPr lang="en-US" sz="2800" dirty="0">
                <a:solidFill>
                  <a:srgbClr val="000000"/>
                </a:solidFill>
              </a:rPr>
            </a:br>
            <a:r>
              <a:rPr lang="en-US" sz="2800" dirty="0">
                <a:solidFill>
                  <a:srgbClr val="000000"/>
                </a:solidFill>
              </a:rPr>
              <a:t>K-12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="" xmlns:a16="http://schemas.microsoft.com/office/drawing/2014/main" id="{CBC579F2-7BD3-44CA-A5F4-4DE01E0868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9156" y="1447288"/>
            <a:ext cx="3655158" cy="4089416"/>
          </a:xfrm>
        </p:spPr>
        <p:txBody>
          <a:bodyPr>
            <a:noAutofit/>
          </a:bodyPr>
          <a:lstStyle/>
          <a:p>
            <a:pPr marL="457200" indent="-457200" algn="l"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Offers coaching &amp; workshops</a:t>
            </a:r>
          </a:p>
          <a:p>
            <a:pPr marL="457200" indent="-457200" algn="l"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Curriculum based programs</a:t>
            </a:r>
          </a:p>
          <a:p>
            <a:pPr marL="457200" indent="-457200" algn="l">
              <a:buClrTx/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</a:rPr>
              <a:t>Designed to:</a:t>
            </a:r>
          </a:p>
          <a:p>
            <a:pPr marL="914400" lvl="1" indent="-457200" algn="l"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Social Emotional Learning</a:t>
            </a:r>
          </a:p>
          <a:p>
            <a:pPr marL="914400" lvl="1" indent="-457200" algn="l"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Restorative Practices</a:t>
            </a:r>
          </a:p>
          <a:p>
            <a:pPr marL="914400" lvl="1" indent="-457200" algn="l"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Build Community</a:t>
            </a:r>
          </a:p>
          <a:p>
            <a:pPr marL="914400" lvl="1" indent="-457200" algn="l"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Strengthen social emotional skills</a:t>
            </a:r>
          </a:p>
          <a:p>
            <a:pPr marL="914400" lvl="1" indent="-457200" algn="l">
              <a:buClrTx/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</a:rPr>
              <a:t>Increase equity through courageous conversations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783DA69-235E-4924-A9C0-4694723F59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90" t="8828" r="8229" b="4453"/>
          <a:stretch/>
        </p:blipFill>
        <p:spPr>
          <a:xfrm>
            <a:off x="4636602" y="2026197"/>
            <a:ext cx="4198768" cy="3624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507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8478" t="8967" r="29638" b="9945"/>
          <a:stretch/>
        </p:blipFill>
        <p:spPr>
          <a:xfrm>
            <a:off x="3770243" y="1010422"/>
            <a:ext cx="4320209" cy="55759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503583" y="1183299"/>
            <a:ext cx="253779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Attendance Plan</a:t>
            </a:r>
          </a:p>
          <a:p>
            <a:pPr algn="ctr"/>
            <a:endParaRPr lang="en-US" sz="3200" dirty="0"/>
          </a:p>
          <a:p>
            <a:pPr algn="ctr"/>
            <a:r>
              <a:rPr lang="en-US" sz="3200" dirty="0"/>
              <a:t>Evidence Based Practice Worksheet</a:t>
            </a:r>
          </a:p>
        </p:txBody>
      </p:sp>
    </p:spTree>
    <p:extLst>
      <p:ext uri="{BB962C8B-B14F-4D97-AF65-F5344CB8AC3E}">
        <p14:creationId xmlns:p14="http://schemas.microsoft.com/office/powerpoint/2010/main" val="1838497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D21B4BC-4E94-46B6-8E9D-6B286FE5E6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94" t="8841" r="27636" b="4523"/>
          <a:stretch/>
        </p:blipFill>
        <p:spPr>
          <a:xfrm>
            <a:off x="3336176" y="387928"/>
            <a:ext cx="4854632" cy="62351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A07C2BC2-0DCE-48F6-9A34-7B1292C2E1B4}"/>
              </a:ext>
            </a:extLst>
          </p:cNvPr>
          <p:cNvSpPr txBox="1"/>
          <p:nvPr/>
        </p:nvSpPr>
        <p:spPr>
          <a:xfrm>
            <a:off x="310342" y="1329142"/>
            <a:ext cx="2332817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/>
              <a:t>You get:</a:t>
            </a:r>
          </a:p>
          <a:p>
            <a:pPr algn="ctr">
              <a:spcAft>
                <a:spcPts val="600"/>
              </a:spcAft>
            </a:pPr>
            <a:r>
              <a:rPr lang="en-US" sz="3200" dirty="0"/>
              <a:t>Citation</a:t>
            </a:r>
          </a:p>
          <a:p>
            <a:pPr algn="ctr">
              <a:spcAft>
                <a:spcPts val="600"/>
              </a:spcAft>
            </a:pPr>
            <a:r>
              <a:rPr lang="en-US" sz="3200" dirty="0"/>
              <a:t>Abstract</a:t>
            </a:r>
          </a:p>
          <a:p>
            <a:pPr algn="ctr">
              <a:spcAft>
                <a:spcPts val="600"/>
              </a:spcAft>
            </a:pPr>
            <a:r>
              <a:rPr lang="en-US" sz="3200" dirty="0"/>
              <a:t>Take-Away </a:t>
            </a:r>
          </a:p>
          <a:p>
            <a:pPr algn="ctr">
              <a:spcAft>
                <a:spcPts val="600"/>
              </a:spcAft>
            </a:pPr>
            <a:r>
              <a:rPr lang="en-US" sz="3200" dirty="0"/>
              <a:t>of 31 Articles</a:t>
            </a:r>
          </a:p>
        </p:txBody>
      </p:sp>
    </p:spTree>
    <p:extLst>
      <p:ext uri="{BB962C8B-B14F-4D97-AF65-F5344CB8AC3E}">
        <p14:creationId xmlns:p14="http://schemas.microsoft.com/office/powerpoint/2010/main" val="3910844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="" xmlns:a16="http://schemas.microsoft.com/office/drawing/2014/main" id="{F5F95EDE-4979-43D2-B9C8-41900615BD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713" y="1113905"/>
            <a:ext cx="6805352" cy="4853617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Academic Development Articles: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School Counseling &amp; Student Outcomes: Summary of Six State Studies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A Comparative Analysis of RAMP vs Non-RAMP Schools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Ratios Matter, Especially in High-Poverty Schools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Addressing the AP Placement Equity &amp; Excellence Gap for AA Students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Closing the Achievement Gap of Latina/o Students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A Comprehensive Results-Driven Counseling Method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A Counseling Intervention for Underachieving Students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Psychoeducational Group Approach to Increase Study Skills &amp; GPAs (9</a:t>
            </a:r>
            <a:r>
              <a:rPr lang="en-US" sz="1800" baseline="30000" dirty="0">
                <a:solidFill>
                  <a:schemeClr val="tx1"/>
                </a:solidFill>
              </a:rPr>
              <a:t>th</a:t>
            </a:r>
            <a:r>
              <a:rPr lang="en-US" sz="1800" dirty="0">
                <a:solidFill>
                  <a:schemeClr val="tx1"/>
                </a:solidFill>
              </a:rPr>
              <a:t> grade students)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A Group Counseling Approach to Improve Test Performance of AA Students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Student Success Skills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745D290-6E42-48EB-A85F-FF3C68F821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94" t="8841" r="27636" b="4523"/>
          <a:stretch/>
        </p:blipFill>
        <p:spPr>
          <a:xfrm>
            <a:off x="6974067" y="1224158"/>
            <a:ext cx="1920552" cy="2466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47607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="" xmlns:a16="http://schemas.microsoft.com/office/drawing/2014/main" id="{F5F95EDE-4979-43D2-B9C8-41900615BD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713" y="1224157"/>
            <a:ext cx="6805352" cy="4743365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College &amp; Career Readiness Articles: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Effects of HS College Counseling on College App Rates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Estimating Causal Impacts of School Counseling with Regression Discontinuity Designs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CCR Services &amp; Smaller Ratios Benefit Students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Does the Availability of Counseling Affect College-Going Decisions Among Highly Qualified 1</a:t>
            </a:r>
            <a:r>
              <a:rPr lang="en-US" sz="1800" baseline="30000" dirty="0">
                <a:solidFill>
                  <a:schemeClr val="tx1"/>
                </a:solidFill>
              </a:rPr>
              <a:t>st</a:t>
            </a:r>
            <a:r>
              <a:rPr lang="en-US" sz="1800" dirty="0">
                <a:solidFill>
                  <a:schemeClr val="tx1"/>
                </a:solidFill>
              </a:rPr>
              <a:t>-Gen College-Bound Students?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Who Sees the School Counselor for College Information?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School Counselors Supporting African Immigrant Students’ Career Development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Providing College Readiness Counseling for Students with Autism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Transitioning Hispanic Seniors from HS to College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Identifying Exemplary School Counseling Practices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745D290-6E42-48EB-A85F-FF3C68F821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94" t="8841" r="27636" b="4523"/>
          <a:stretch/>
        </p:blipFill>
        <p:spPr>
          <a:xfrm>
            <a:off x="6974067" y="1224158"/>
            <a:ext cx="1920552" cy="2466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33082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="" xmlns:a16="http://schemas.microsoft.com/office/drawing/2014/main" id="{F5F95EDE-4979-43D2-B9C8-41900615BD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713" y="1224157"/>
            <a:ext cx="6805352" cy="4743365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Social-Emotional Development Articles: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Access to Services &amp; Student Outcomes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Outcomes of School-Wide PBS Program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A School-Based Group Intervention for Families of Children Who Are Disruptive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A Social Norms Campaign to Reduce Rumor Spreading in Jr HS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A High School Counselor’s Leadership in Providing School-Wide Screenings for Depression &amp; Enhancing Suicide Awareness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Use of Group Counseling to Address Ethnic Identity Development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745D290-6E42-48EB-A85F-FF3C68F821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94" t="8841" r="27636" b="4523"/>
          <a:stretch/>
        </p:blipFill>
        <p:spPr>
          <a:xfrm>
            <a:off x="6974067" y="1224158"/>
            <a:ext cx="1920552" cy="2466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336920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31657"/>
            <a:ext cx="7772400" cy="91563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EB School Counselors…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447287"/>
            <a:ext cx="7471756" cy="4520236"/>
          </a:xfrm>
        </p:spPr>
        <p:txBody>
          <a:bodyPr>
            <a:normAutofit/>
          </a:bodyPr>
          <a:lstStyle/>
          <a:p>
            <a:pPr marL="514350" indent="-514350" algn="l">
              <a:spcBef>
                <a:spcPts val="0"/>
              </a:spcBef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Clearly Identify Need</a:t>
            </a:r>
          </a:p>
          <a:p>
            <a:pPr marL="971550" lvl="1" indent="-514350" algn="l">
              <a:spcBef>
                <a:spcPts val="0"/>
              </a:spcBef>
              <a:buFont typeface="Wingdings" charset="2"/>
              <a:buChar char="ü"/>
            </a:pPr>
            <a:r>
              <a:rPr lang="en-US" sz="1800" dirty="0">
                <a:solidFill>
                  <a:schemeClr val="tx1"/>
                </a:solidFill>
              </a:rPr>
              <a:t>MS&amp;B</a:t>
            </a:r>
          </a:p>
          <a:p>
            <a:pPr marL="971550" lvl="1" indent="-514350" algn="l">
              <a:spcBef>
                <a:spcPts val="0"/>
              </a:spcBef>
              <a:buFont typeface="Wingdings" charset="2"/>
              <a:buChar char="ü"/>
            </a:pPr>
            <a:r>
              <a:rPr lang="en-US" sz="1800" dirty="0">
                <a:solidFill>
                  <a:schemeClr val="tx1"/>
                </a:solidFill>
              </a:rPr>
              <a:t>Contextual data/Surveys</a:t>
            </a:r>
          </a:p>
          <a:p>
            <a:pPr marL="971550" lvl="1" indent="-514350" algn="l">
              <a:spcBef>
                <a:spcPts val="0"/>
              </a:spcBef>
              <a:buFont typeface="Wingdings" charset="2"/>
              <a:buChar char="ü"/>
            </a:pPr>
            <a:r>
              <a:rPr lang="en-US" sz="1800" dirty="0">
                <a:solidFill>
                  <a:schemeClr val="tx1"/>
                </a:solidFill>
              </a:rPr>
              <a:t>Others</a:t>
            </a:r>
          </a:p>
          <a:p>
            <a:pPr marL="514350" indent="-514350" algn="l">
              <a:spcBef>
                <a:spcPts val="0"/>
              </a:spcBef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Collect and analyze data </a:t>
            </a:r>
          </a:p>
          <a:p>
            <a:pPr marL="971550" lvl="1" indent="-514350" algn="l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1"/>
                </a:solidFill>
              </a:rPr>
              <a:t>School Data Profile</a:t>
            </a:r>
          </a:p>
          <a:p>
            <a:pPr marL="971550" lvl="1" indent="-514350" algn="l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1"/>
                </a:solidFill>
              </a:rPr>
              <a:t>School Improvement Plans</a:t>
            </a:r>
          </a:p>
          <a:p>
            <a:pPr marL="514350" indent="-514350" algn="l">
              <a:spcBef>
                <a:spcPts val="0"/>
              </a:spcBef>
              <a:buAutoNum type="arabicPeriod"/>
            </a:pPr>
            <a:r>
              <a:rPr lang="en-US" sz="2400" dirty="0">
                <a:solidFill>
                  <a:schemeClr val="tx1"/>
                </a:solidFill>
              </a:rPr>
              <a:t>Select Activities</a:t>
            </a:r>
          </a:p>
          <a:p>
            <a:pPr marL="971550" lvl="1" indent="-514350" algn="l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1"/>
                </a:solidFill>
              </a:rPr>
              <a:t>Professional Literature</a:t>
            </a:r>
          </a:p>
          <a:p>
            <a:pPr marL="971550" lvl="1" indent="-514350" algn="l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1"/>
                </a:solidFill>
              </a:rPr>
              <a:t>Empirically Based Programs</a:t>
            </a:r>
          </a:p>
          <a:p>
            <a:pPr marL="971550" lvl="1" indent="-514350" algn="l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1"/>
                </a:solidFill>
              </a:rPr>
              <a:t>Action Research </a:t>
            </a:r>
            <a:r>
              <a:rPr lang="en-US" sz="1400" dirty="0">
                <a:solidFill>
                  <a:schemeClr val="tx1"/>
                </a:solidFill>
              </a:rPr>
              <a:t>(Results Reports)</a:t>
            </a:r>
          </a:p>
        </p:txBody>
      </p:sp>
    </p:spTree>
    <p:extLst>
      <p:ext uri="{BB962C8B-B14F-4D97-AF65-F5344CB8AC3E}">
        <p14:creationId xmlns:p14="http://schemas.microsoft.com/office/powerpoint/2010/main" val="3092111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="" xmlns:a16="http://schemas.microsoft.com/office/drawing/2014/main" id="{F5F95EDE-4979-43D2-B9C8-41900615BD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713" y="1224157"/>
            <a:ext cx="6805352" cy="4743365"/>
          </a:xfrm>
        </p:spPr>
        <p:txBody>
          <a:bodyPr/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</a:rPr>
              <a:t>Other Articles: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Schools’ Mental Health Services &amp; Young Children’s Emotions, Behavior, and Learning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Are School Counselors an Effective Educational Input?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A State-Wide Evaluation of the Outcomes of the Implementation of ASCANM programs in rural and suburban Nebraska HS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School Counseling Outcome: A Meta-Analytic Examination of Interventions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Review of School Counseling Outcome Research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Maximizing School Counselors’ Efforts by Implementing School-Wide PBIS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745D290-6E42-48EB-A85F-FF3C68F821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94" t="8841" r="27636" b="4523"/>
          <a:stretch/>
        </p:blipFill>
        <p:spPr>
          <a:xfrm>
            <a:off x="6974067" y="1224158"/>
            <a:ext cx="1920552" cy="2466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1774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people posing for a photo&#10;&#10;Description generated with very high confidence">
            <a:extLst>
              <a:ext uri="{FF2B5EF4-FFF2-40B4-BE49-F238E27FC236}">
                <a16:creationId xmlns="" xmlns:a16="http://schemas.microsoft.com/office/drawing/2014/main" id="{767589B2-CC8C-4B1F-BE94-7D47A3DDE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27" y="2681177"/>
            <a:ext cx="5528369" cy="3181237"/>
          </a:xfrm>
          <a:prstGeom prst="rect">
            <a:avLst/>
          </a:prstGeom>
        </p:spPr>
      </p:pic>
      <p:pic>
        <p:nvPicPr>
          <p:cNvPr id="8" name="Picture 7" descr="A picture containing thing&#10;&#10;Description generated with high confidence">
            <a:extLst>
              <a:ext uri="{FF2B5EF4-FFF2-40B4-BE49-F238E27FC236}">
                <a16:creationId xmlns="" xmlns:a16="http://schemas.microsoft.com/office/drawing/2014/main" id="{54D335A0-4D9B-4D84-BB73-350EB2ED0E3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64" t="48600"/>
          <a:stretch/>
        </p:blipFill>
        <p:spPr>
          <a:xfrm>
            <a:off x="5750933" y="3252788"/>
            <a:ext cx="3147783" cy="3329666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="" xmlns:a16="http://schemas.microsoft.com/office/drawing/2014/main" id="{A4084CB9-678A-485A-A512-B1155ADF9359}"/>
              </a:ext>
            </a:extLst>
          </p:cNvPr>
          <p:cNvSpPr txBox="1">
            <a:spLocks/>
          </p:cNvSpPr>
          <p:nvPr/>
        </p:nvSpPr>
        <p:spPr>
          <a:xfrm>
            <a:off x="5519057" y="2854307"/>
            <a:ext cx="2672088" cy="796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dirty="0"/>
              <a:t>Deserves a Big</a:t>
            </a:r>
            <a:endParaRPr lang="en-US" sz="6000" b="1" dirty="0">
              <a:latin typeface="Bodoni MT Black" panose="02070A03080606020203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="" xmlns:a16="http://schemas.microsoft.com/office/drawing/2014/main" id="{C13014AC-4256-44E9-B1DF-B7E9AF6A9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2584" y="251061"/>
            <a:ext cx="4137313" cy="2008479"/>
          </a:xfrm>
        </p:spPr>
        <p:txBody>
          <a:bodyPr>
            <a:normAutofit/>
          </a:bodyPr>
          <a:lstStyle/>
          <a:p>
            <a:r>
              <a:rPr lang="en-US" sz="5400" dirty="0"/>
              <a:t>A Big </a:t>
            </a:r>
            <a:r>
              <a:rPr lang="en-US" sz="7200" b="1" dirty="0">
                <a:latin typeface="Bodoni MT Black" panose="02070A03080606020203" pitchFamily="18" charset="0"/>
              </a:rPr>
              <a:t>Why</a:t>
            </a:r>
          </a:p>
        </p:txBody>
      </p:sp>
    </p:spTree>
    <p:extLst>
      <p:ext uri="{BB962C8B-B14F-4D97-AF65-F5344CB8AC3E}">
        <p14:creationId xmlns:p14="http://schemas.microsoft.com/office/powerpoint/2010/main" val="2431359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22400" y="428279"/>
            <a:ext cx="5335799" cy="1531373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000000"/>
                </a:solidFill>
              </a:rPr>
              <a:t>Thank You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rgbClr val="FF0000"/>
                </a:solidFill>
                <a:hlinkClick r:id="rId2"/>
              </a:rPr>
              <a:t>kggfarm@gmail.com</a:t>
            </a:r>
            <a:endParaRPr lang="en-US" sz="3600" dirty="0">
              <a:solidFill>
                <a:srgbClr val="FF0000"/>
              </a:solidFill>
            </a:endParaRPr>
          </a:p>
          <a:p>
            <a:endParaRPr lang="en-US" sz="3600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rgbClr val="FF0000"/>
                </a:solidFill>
                <a:hlinkClick r:id="rId3"/>
              </a:rPr>
              <a:t>mkuranz@wi.rr.com</a:t>
            </a:r>
            <a:endParaRPr lang="en-US" sz="3600" dirty="0">
              <a:solidFill>
                <a:srgbClr val="FF0000"/>
              </a:solidFill>
            </a:endParaRPr>
          </a:p>
          <a:p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280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75961"/>
            <a:ext cx="7772400" cy="767949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EB School Counselors…</a:t>
            </a: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022465" y="1343910"/>
            <a:ext cx="7772400" cy="4631596"/>
          </a:xfrm>
          <a:prstGeom prst="rect">
            <a:avLst/>
          </a:prstGeom>
        </p:spPr>
        <p:txBody>
          <a:bodyPr/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 algn="l">
              <a:spcBef>
                <a:spcPts val="0"/>
              </a:spcBef>
              <a:buFont typeface="+mj-lt"/>
              <a:buAutoNum type="arabicPeriod" startAt="4"/>
            </a:pPr>
            <a:r>
              <a:rPr lang="en-US" sz="2800" dirty="0">
                <a:solidFill>
                  <a:schemeClr val="tx1"/>
                </a:solidFill>
              </a:rPr>
              <a:t>Build partnerships</a:t>
            </a:r>
          </a:p>
          <a:p>
            <a:pPr marL="971550" lvl="1" indent="-514350" algn="l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1"/>
                </a:solidFill>
              </a:rPr>
              <a:t>Other Practitioners</a:t>
            </a:r>
          </a:p>
          <a:p>
            <a:pPr marL="971550" lvl="1" indent="-514350" algn="l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1"/>
                </a:solidFill>
              </a:rPr>
              <a:t>Stakeholders</a:t>
            </a:r>
          </a:p>
          <a:p>
            <a:pPr marL="971550" lvl="1" indent="-514350" algn="l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1"/>
                </a:solidFill>
              </a:rPr>
              <a:t>Professional Organization</a:t>
            </a:r>
          </a:p>
          <a:p>
            <a:pPr marL="514350" indent="-514350" algn="l">
              <a:buFont typeface="Arial"/>
              <a:buAutoNum type="arabicPeriod" startAt="4"/>
            </a:pPr>
            <a:r>
              <a:rPr lang="en-US" sz="2800" dirty="0">
                <a:solidFill>
                  <a:schemeClr val="tx1"/>
                </a:solidFill>
              </a:rPr>
              <a:t>Measure student outcomes</a:t>
            </a:r>
          </a:p>
          <a:p>
            <a:pPr marL="971550" lvl="1" indent="-514350" algn="l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1"/>
                </a:solidFill>
              </a:rPr>
              <a:t>Process, Perception, Outcome</a:t>
            </a:r>
          </a:p>
          <a:p>
            <a:pPr marL="971550" lvl="1" indent="-514350" algn="l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1"/>
                </a:solidFill>
              </a:rPr>
              <a:t>Meaningful Methods</a:t>
            </a:r>
          </a:p>
          <a:p>
            <a:pPr marL="514350" indent="-514350" algn="l">
              <a:buFont typeface="Arial"/>
              <a:buAutoNum type="arabicPeriod" startAt="4"/>
            </a:pPr>
            <a:r>
              <a:rPr lang="en-US" sz="2800" dirty="0">
                <a:solidFill>
                  <a:schemeClr val="tx1"/>
                </a:solidFill>
              </a:rPr>
              <a:t>Share results</a:t>
            </a:r>
          </a:p>
          <a:p>
            <a:pPr marL="971550" lvl="1" indent="-514350" algn="l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1"/>
                </a:solidFill>
              </a:rPr>
              <a:t>Stakeholders</a:t>
            </a:r>
          </a:p>
          <a:p>
            <a:pPr marL="971550" lvl="1" indent="-514350" algn="l">
              <a:buFont typeface="Wingdings" panose="05000000000000000000" pitchFamily="2" charset="2"/>
              <a:buChar char="ü"/>
            </a:pPr>
            <a:r>
              <a:rPr lang="en-US" sz="2000" dirty="0">
                <a:solidFill>
                  <a:schemeClr val="tx1"/>
                </a:solidFill>
              </a:rPr>
              <a:t>Professional Organization</a:t>
            </a:r>
          </a:p>
        </p:txBody>
      </p:sp>
    </p:spTree>
    <p:extLst>
      <p:ext uri="{BB962C8B-B14F-4D97-AF65-F5344CB8AC3E}">
        <p14:creationId xmlns:p14="http://schemas.microsoft.com/office/powerpoint/2010/main" val="33648059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8452" t="3876"/>
          <a:stretch/>
        </p:blipFill>
        <p:spPr>
          <a:xfrm>
            <a:off x="1122234" y="1512552"/>
            <a:ext cx="7058267" cy="494116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="" xmlns:a16="http://schemas.microsoft.com/office/drawing/2014/main" id="{43822BCA-2C8B-4814-8F37-90CBE6FD9C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561193"/>
            <a:ext cx="7772400" cy="812253"/>
          </a:xfrm>
        </p:spPr>
        <p:txBody>
          <a:bodyPr/>
          <a:lstStyle/>
          <a:p>
            <a:r>
              <a:rPr lang="en-US" sz="4000" dirty="0">
                <a:solidFill>
                  <a:srgbClr val="000000"/>
                </a:solidFill>
              </a:rPr>
              <a:t>Evidence Based Practice</a:t>
            </a:r>
          </a:p>
        </p:txBody>
      </p:sp>
    </p:spTree>
    <p:extLst>
      <p:ext uri="{BB962C8B-B14F-4D97-AF65-F5344CB8AC3E}">
        <p14:creationId xmlns:p14="http://schemas.microsoft.com/office/powerpoint/2010/main" val="31355258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20267"/>
            <a:ext cx="7772400" cy="1402981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rgbClr val="000000"/>
                </a:solidFill>
              </a:rPr>
              <a:t>Evidence Based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685800" y="2023249"/>
            <a:ext cx="7967222" cy="3005952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Empirically Supported</a:t>
            </a:r>
          </a:p>
          <a:p>
            <a:r>
              <a:rPr lang="en-US" sz="3200" i="1" dirty="0">
                <a:solidFill>
                  <a:srgbClr val="000000"/>
                </a:solidFill>
              </a:rPr>
              <a:t>It’s in the research.</a:t>
            </a:r>
          </a:p>
          <a:p>
            <a:r>
              <a:rPr lang="en-US" sz="2800" dirty="0">
                <a:solidFill>
                  <a:srgbClr val="000000"/>
                </a:solidFill>
              </a:rPr>
              <a:t>Data-Based Decision Making</a:t>
            </a:r>
          </a:p>
          <a:p>
            <a:r>
              <a:rPr lang="en-US" sz="3200" i="1" dirty="0">
                <a:solidFill>
                  <a:srgbClr val="000000"/>
                </a:solidFill>
              </a:rPr>
              <a:t>It’s intentional.</a:t>
            </a:r>
          </a:p>
          <a:p>
            <a:r>
              <a:rPr lang="en-US" sz="2800" dirty="0">
                <a:solidFill>
                  <a:srgbClr val="000000"/>
                </a:solidFill>
              </a:rPr>
              <a:t>Professional Judgment</a:t>
            </a:r>
          </a:p>
          <a:p>
            <a:r>
              <a:rPr lang="en-US" sz="3200" i="1" dirty="0">
                <a:solidFill>
                  <a:srgbClr val="000000"/>
                </a:solidFill>
              </a:rPr>
              <a:t>It’s consultation, collaboration, and collegial.</a:t>
            </a:r>
          </a:p>
        </p:txBody>
      </p:sp>
    </p:spTree>
    <p:extLst>
      <p:ext uri="{BB962C8B-B14F-4D97-AF65-F5344CB8AC3E}">
        <p14:creationId xmlns:p14="http://schemas.microsoft.com/office/powerpoint/2010/main" val="3747475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text on a black background&#10;&#10;Description generated with high confidence">
            <a:extLst>
              <a:ext uri="{FF2B5EF4-FFF2-40B4-BE49-F238E27FC236}">
                <a16:creationId xmlns="" xmlns:a16="http://schemas.microsoft.com/office/drawing/2014/main" id="{B8310E59-670B-4AF3-9463-B883D9F1E4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54" y="1311949"/>
            <a:ext cx="4508731" cy="4604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CF7E1F9C-F5E7-497C-A6AC-E994EED32D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6108" y="2185599"/>
            <a:ext cx="2857500" cy="2857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44E3BCD-B15E-470D-9DEE-483E6B195D0A}"/>
              </a:ext>
            </a:extLst>
          </p:cNvPr>
          <p:cNvSpPr txBox="1"/>
          <p:nvPr/>
        </p:nvSpPr>
        <p:spPr>
          <a:xfrm>
            <a:off x="6550429" y="2598003"/>
            <a:ext cx="9919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for</a:t>
            </a:r>
          </a:p>
        </p:txBody>
      </p:sp>
    </p:spTree>
    <p:extLst>
      <p:ext uri="{BB962C8B-B14F-4D97-AF65-F5344CB8AC3E}">
        <p14:creationId xmlns:p14="http://schemas.microsoft.com/office/powerpoint/2010/main" val="41636031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t="4435" b="3178"/>
          <a:stretch/>
        </p:blipFill>
        <p:spPr>
          <a:xfrm>
            <a:off x="1104900" y="428279"/>
            <a:ext cx="6934200" cy="54030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F8AA03E-D428-47E9-890C-101FC6956DBC}"/>
              </a:ext>
            </a:extLst>
          </p:cNvPr>
          <p:cNvSpPr txBox="1"/>
          <p:nvPr/>
        </p:nvSpPr>
        <p:spPr>
          <a:xfrm>
            <a:off x="6849687" y="2033847"/>
            <a:ext cx="2089266" cy="468511"/>
          </a:xfrm>
          <a:prstGeom prst="cloudCallout">
            <a:avLst>
              <a:gd name="adj1" fmla="val -73883"/>
              <a:gd name="adj2" fmla="val 34643"/>
            </a:avLst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What do I do?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8B776F1-5543-4A47-B192-69D69DA8306A}"/>
              </a:ext>
            </a:extLst>
          </p:cNvPr>
          <p:cNvSpPr txBox="1"/>
          <p:nvPr/>
        </p:nvSpPr>
        <p:spPr>
          <a:xfrm>
            <a:off x="6825442" y="4585484"/>
            <a:ext cx="2089266" cy="796469"/>
          </a:xfrm>
          <a:prstGeom prst="cloudCallout">
            <a:avLst>
              <a:gd name="adj1" fmla="val -56641"/>
              <a:gd name="adj2" fmla="val -55289"/>
            </a:avLst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Has it worked before?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91D6B32-3C07-4403-952B-57DC8BC0922F}"/>
              </a:ext>
            </a:extLst>
          </p:cNvPr>
          <p:cNvSpPr txBox="1"/>
          <p:nvPr/>
        </p:nvSpPr>
        <p:spPr>
          <a:xfrm>
            <a:off x="2953788" y="6104313"/>
            <a:ext cx="3435927" cy="468511"/>
          </a:xfrm>
          <a:prstGeom prst="cloudCallout">
            <a:avLst>
              <a:gd name="adj1" fmla="val -1567"/>
              <a:gd name="adj2" fmla="val -101697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Will it work for my group?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8BAA9AB9-A709-4DF7-B5EF-314EAE06F880}"/>
              </a:ext>
            </a:extLst>
          </p:cNvPr>
          <p:cNvSpPr txBox="1"/>
          <p:nvPr/>
        </p:nvSpPr>
        <p:spPr>
          <a:xfrm>
            <a:off x="205047" y="4913442"/>
            <a:ext cx="2333105" cy="468511"/>
          </a:xfrm>
          <a:prstGeom prst="cloudCallout">
            <a:avLst>
              <a:gd name="adj1" fmla="val 44479"/>
              <a:gd name="adj2" fmla="val -117945"/>
            </a:avLst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I’ll do it this way?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7EFABD3-923A-4402-BCF8-643857492BF0}"/>
              </a:ext>
            </a:extLst>
          </p:cNvPr>
          <p:cNvSpPr txBox="1"/>
          <p:nvPr/>
        </p:nvSpPr>
        <p:spPr>
          <a:xfrm>
            <a:off x="207125" y="1944558"/>
            <a:ext cx="2471651" cy="468511"/>
          </a:xfrm>
          <a:prstGeom prst="cloudCallout">
            <a:avLst>
              <a:gd name="adj1" fmla="val 62358"/>
              <a:gd name="adj2" fmla="val 67136"/>
            </a:avLst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Did it work for me?</a:t>
            </a:r>
          </a:p>
        </p:txBody>
      </p:sp>
    </p:spTree>
    <p:extLst>
      <p:ext uri="{BB962C8B-B14F-4D97-AF65-F5344CB8AC3E}">
        <p14:creationId xmlns:p14="http://schemas.microsoft.com/office/powerpoint/2010/main" val="161840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Waveform.thmx</Template>
  <TotalTime>842</TotalTime>
  <Words>1100</Words>
  <Application>Microsoft Macintosh PowerPoint</Application>
  <PresentationFormat>On-screen Show (4:3)</PresentationFormat>
  <Paragraphs>257</Paragraphs>
  <Slides>42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Waveform</vt:lpstr>
      <vt:lpstr>School Counselors and Evidenced base practice:</vt:lpstr>
      <vt:lpstr>What do you need to be an evidence-based school counselor?</vt:lpstr>
      <vt:lpstr>Learning outcomes: </vt:lpstr>
      <vt:lpstr>EB School Counselors…</vt:lpstr>
      <vt:lpstr>EB School Counselors…</vt:lpstr>
      <vt:lpstr>Evidence Based Practice</vt:lpstr>
      <vt:lpstr>Evidence Based</vt:lpstr>
      <vt:lpstr>PowerPoint Presentation</vt:lpstr>
      <vt:lpstr>PowerPoint Presentation</vt:lpstr>
      <vt:lpstr>Evidence Based Practice</vt:lpstr>
      <vt:lpstr>Evidence Based Practice</vt:lpstr>
      <vt:lpstr>Evidence Based Practice</vt:lpstr>
      <vt:lpstr>What Works Clearinghouse http://ies.ed.gov/ncee/wwc/ </vt:lpstr>
      <vt:lpstr>The Ronald H. Fredrickson Center for School Counseling Outcome Research &amp; Evaluation (CSCORE) http://www.umass.edu/schoolcounseling/index.php </vt:lpstr>
      <vt:lpstr>SCALE Research Center</vt:lpstr>
      <vt:lpstr>Evidence Based Practice</vt:lpstr>
      <vt:lpstr>Evidence Based Practice</vt:lpstr>
      <vt:lpstr>Evidence Based Practice</vt:lpstr>
      <vt:lpstr>PowerPoint Presentation</vt:lpstr>
      <vt:lpstr>Evidence Based Practice</vt:lpstr>
      <vt:lpstr>PowerPoint Presentation</vt:lpstr>
      <vt:lpstr>Academic Achievement Evidence Based Resources</vt:lpstr>
      <vt:lpstr>Check &amp; Connect K - 12</vt:lpstr>
      <vt:lpstr>PowerPoint Presentation</vt:lpstr>
      <vt:lpstr>I Can Problem Solve PreK – 6th</vt:lpstr>
      <vt:lpstr>Student Success Skills K-1, 2-3, 4-12+</vt:lpstr>
      <vt:lpstr>Behavior Evidence Based Resources</vt:lpstr>
      <vt:lpstr>Conscious Discipline</vt:lpstr>
      <vt:lpstr>Good Behavior Game</vt:lpstr>
      <vt:lpstr>Olweus Bullying Prevention (K-12)</vt:lpstr>
      <vt:lpstr>Social Emotional Skill Development Evidence Based Resources</vt:lpstr>
      <vt:lpstr>LifeSkills Training</vt:lpstr>
      <vt:lpstr>Lions Quest K-12</vt:lpstr>
      <vt:lpstr>Morningside Center for Teaching Social Responsibility K-12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Big Why</vt:lpstr>
      <vt:lpstr>Thank You</vt:lpstr>
    </vt:vector>
  </TitlesOfParts>
  <Company>Bussolati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Workstation 10</dc:creator>
  <cp:lastModifiedBy>Mark Kuranz</cp:lastModifiedBy>
  <cp:revision>63</cp:revision>
  <cp:lastPrinted>2018-07-11T17:33:17Z</cp:lastPrinted>
  <dcterms:created xsi:type="dcterms:W3CDTF">2015-03-18T16:44:03Z</dcterms:created>
  <dcterms:modified xsi:type="dcterms:W3CDTF">2019-01-11T16:46:20Z</dcterms:modified>
</cp:coreProperties>
</file>