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3" r:id="rId1"/>
  </p:sldMasterIdLst>
  <p:notesMasterIdLst>
    <p:notesMasterId r:id="rId42"/>
  </p:notesMasterIdLst>
  <p:sldIdLst>
    <p:sldId id="296" r:id="rId2"/>
    <p:sldId id="258" r:id="rId3"/>
    <p:sldId id="259" r:id="rId4"/>
    <p:sldId id="260" r:id="rId5"/>
    <p:sldId id="295" r:id="rId6"/>
    <p:sldId id="261" r:id="rId7"/>
    <p:sldId id="262" r:id="rId8"/>
    <p:sldId id="263" r:id="rId9"/>
    <p:sldId id="264" r:id="rId10"/>
    <p:sldId id="265" r:id="rId11"/>
    <p:sldId id="266" r:id="rId12"/>
    <p:sldId id="298" r:id="rId13"/>
    <p:sldId id="300" r:id="rId14"/>
    <p:sldId id="268" r:id="rId15"/>
    <p:sldId id="269" r:id="rId16"/>
    <p:sldId id="270" r:id="rId17"/>
    <p:sldId id="271" r:id="rId18"/>
    <p:sldId id="272" r:id="rId19"/>
    <p:sldId id="273" r:id="rId20"/>
    <p:sldId id="274" r:id="rId21"/>
    <p:sldId id="275" r:id="rId22"/>
    <p:sldId id="276" r:id="rId23"/>
    <p:sldId id="277" r:id="rId24"/>
    <p:sldId id="279" r:id="rId25"/>
    <p:sldId id="280" r:id="rId26"/>
    <p:sldId id="281" r:id="rId27"/>
    <p:sldId id="282" r:id="rId28"/>
    <p:sldId id="283" r:id="rId29"/>
    <p:sldId id="284" r:id="rId30"/>
    <p:sldId id="285" r:id="rId31"/>
    <p:sldId id="286" r:id="rId32"/>
    <p:sldId id="287" r:id="rId33"/>
    <p:sldId id="288" r:id="rId34"/>
    <p:sldId id="289" r:id="rId35"/>
    <p:sldId id="301" r:id="rId36"/>
    <p:sldId id="302" r:id="rId37"/>
    <p:sldId id="291" r:id="rId38"/>
    <p:sldId id="292" r:id="rId39"/>
    <p:sldId id="293" r:id="rId40"/>
    <p:sldId id="294"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5" d="100"/>
          <a:sy n="95" d="100"/>
        </p:scale>
        <p:origin x="-1928" y="-104"/>
      </p:cViewPr>
      <p:guideLst>
        <p:guide orient="horz" pos="2160"/>
        <p:guide pos="2880"/>
      </p:guideLst>
    </p:cSldViewPr>
  </p:slideViewPr>
  <p:notesTextViewPr>
    <p:cViewPr>
      <p:scale>
        <a:sx n="100" d="100"/>
        <a:sy n="100" d="100"/>
      </p:scale>
      <p:origin x="0" y="0"/>
    </p:cViewPr>
  </p:notesTextViewPr>
  <p:sorterViewPr>
    <p:cViewPr>
      <p:scale>
        <a:sx n="158" d="100"/>
        <a:sy n="158" d="100"/>
      </p:scale>
      <p:origin x="0" y="6096"/>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570DC1-76F1-AE41-A634-DEFFA89E7181}" type="datetimeFigureOut">
              <a:rPr lang="en-US" smtClean="0"/>
              <a:t>1/11/19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899C99-4D8F-4D47-8B00-EDB52D9F4FEC}" type="slidenum">
              <a:rPr lang="en-US" smtClean="0"/>
              <a:t>‹#›</a:t>
            </a:fld>
            <a:endParaRPr lang="en-US"/>
          </a:p>
        </p:txBody>
      </p:sp>
    </p:spTree>
    <p:extLst>
      <p:ext uri="{BB962C8B-B14F-4D97-AF65-F5344CB8AC3E}">
        <p14:creationId xmlns:p14="http://schemas.microsoft.com/office/powerpoint/2010/main" val="37833654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FE4F630-C643-4249-9DD3-FF4E4933E7CE}" type="slidenum">
              <a:rPr lang="en-US" sz="1200">
                <a:latin typeface="Calibri" charset="0"/>
                <a:cs typeface="Arial" charset="0"/>
              </a:rPr>
              <a:pPr eaLnBrk="1" hangingPunct="1"/>
              <a:t>7</a:t>
            </a:fld>
            <a:endParaRPr lang="en-US" sz="1200">
              <a:latin typeface="Calibri"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80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(3:50)</a:t>
            </a:r>
          </a:p>
        </p:txBody>
      </p:sp>
      <p:sp>
        <p:nvSpPr>
          <p:cNvPr id="2580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455500B-14E9-4A02-AF3B-88FB17F05187}" type="slidenum">
              <a:rPr lang="en-US" altLang="en-US" sz="1200">
                <a:latin typeface="Calibri" panose="020F0502020204030204" pitchFamily="34" charset="0"/>
              </a:rPr>
              <a:pPr eaLnBrk="1" hangingPunct="1"/>
              <a:t>40</a:t>
            </a:fld>
            <a:endParaRPr lang="en-US" altLang="en-US" sz="1200">
              <a:latin typeface="Calibri" panose="020F0502020204030204" pitchFamily="34" charset="0"/>
            </a:endParaRPr>
          </a:p>
        </p:txBody>
      </p:sp>
    </p:spTree>
    <p:extLst>
      <p:ext uri="{BB962C8B-B14F-4D97-AF65-F5344CB8AC3E}">
        <p14:creationId xmlns:p14="http://schemas.microsoft.com/office/powerpoint/2010/main" val="1453018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548E4CE-9BC7-C44C-87CA-17EA06DEF569}" type="slidenum">
              <a:rPr lang="en-US" sz="1200">
                <a:latin typeface="Calibri" charset="0"/>
                <a:cs typeface="Arial" charset="0"/>
              </a:rPr>
              <a:pPr eaLnBrk="1" hangingPunct="1"/>
              <a:t>8</a:t>
            </a:fld>
            <a:endParaRPr lang="en-US" sz="1200">
              <a:latin typeface="Calibri"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39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1239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3DA5CE0-76DF-4F48-B154-07A9CD7C52D8}" type="slidenum">
              <a:rPr lang="en-US" sz="1200">
                <a:latin typeface="Calibri" charset="0"/>
                <a:ea typeface="MS PGothic" charset="0"/>
              </a:rPr>
              <a:pPr eaLnBrk="1" hangingPunct="1"/>
              <a:t>13</a:t>
            </a:fld>
            <a:endParaRPr lang="en-US" sz="1200">
              <a:latin typeface="Calibri" charset="0"/>
              <a:ea typeface="MS P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8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
        <p:nvSpPr>
          <p:cNvPr id="2058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531009B-8A84-E646-A09F-BA4C653E8B1A}" type="slidenum">
              <a:rPr lang="en-US" sz="1200">
                <a:latin typeface="Calibri" charset="0"/>
              </a:rPr>
              <a:pPr eaLnBrk="1" hangingPunct="1"/>
              <a:t>14</a:t>
            </a:fld>
            <a:endParaRPr lang="en-US"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the point values – this is a recent change!</a:t>
            </a:r>
            <a:endParaRPr lang="en-US" dirty="0"/>
          </a:p>
        </p:txBody>
      </p:sp>
      <p:sp>
        <p:nvSpPr>
          <p:cNvPr id="4" name="Slide Number Placeholder 3"/>
          <p:cNvSpPr>
            <a:spLocks noGrp="1"/>
          </p:cNvSpPr>
          <p:nvPr>
            <p:ph type="sldNum" sz="quarter" idx="10"/>
          </p:nvPr>
        </p:nvSpPr>
        <p:spPr/>
        <p:txBody>
          <a:bodyPr/>
          <a:lstStyle/>
          <a:p>
            <a:pPr>
              <a:defRPr/>
            </a:pPr>
            <a:fld id="{B391FDE3-B521-3640-BE21-9203D4CEFACF}" type="slidenum">
              <a:rPr lang="en-US" smtClean="0"/>
              <a:pPr>
                <a:defRPr/>
              </a:pPr>
              <a:t>18</a:t>
            </a:fld>
            <a:endParaRPr lang="en-US"/>
          </a:p>
        </p:txBody>
      </p:sp>
    </p:spTree>
    <p:extLst>
      <p:ext uri="{BB962C8B-B14F-4D97-AF65-F5344CB8AC3E}">
        <p14:creationId xmlns:p14="http://schemas.microsoft.com/office/powerpoint/2010/main" val="2342280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Score needed for RAMP award</a:t>
            </a:r>
            <a:endParaRPr lang="en-US" dirty="0"/>
          </a:p>
        </p:txBody>
      </p:sp>
      <p:sp>
        <p:nvSpPr>
          <p:cNvPr id="4" name="Slide Number Placeholder 3"/>
          <p:cNvSpPr>
            <a:spLocks noGrp="1"/>
          </p:cNvSpPr>
          <p:nvPr>
            <p:ph type="sldNum" sz="quarter" idx="10"/>
          </p:nvPr>
        </p:nvSpPr>
        <p:spPr/>
        <p:txBody>
          <a:bodyPr/>
          <a:lstStyle/>
          <a:p>
            <a:pPr>
              <a:defRPr/>
            </a:pPr>
            <a:fld id="{B391FDE3-B521-3640-BE21-9203D4CEFACF}" type="slidenum">
              <a:rPr lang="en-US" smtClean="0"/>
              <a:pPr>
                <a:defRPr/>
              </a:pPr>
              <a:t>19</a:t>
            </a:fld>
            <a:endParaRPr lang="en-US"/>
          </a:p>
        </p:txBody>
      </p:sp>
    </p:spTree>
    <p:extLst>
      <p:ext uri="{BB962C8B-B14F-4D97-AF65-F5344CB8AC3E}">
        <p14:creationId xmlns:p14="http://schemas.microsoft.com/office/powerpoint/2010/main" val="2259293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Minimum score needed t</a:t>
            </a:r>
            <a:r>
              <a:rPr lang="en-US" baseline="0" dirty="0" smtClean="0"/>
              <a:t>o be able to resubmit</a:t>
            </a:r>
          </a:p>
          <a:p>
            <a:r>
              <a:rPr lang="en-US" baseline="0" dirty="0" smtClean="0"/>
              <a:t>(48 – 53 points gives applicant chance to resubmit)</a:t>
            </a:r>
          </a:p>
          <a:p>
            <a:r>
              <a:rPr lang="en-US" baseline="0" dirty="0" smtClean="0"/>
              <a:t>May note: application returns to same review team. Team reads only the portions that have been edited.</a:t>
            </a:r>
            <a:endParaRPr lang="en-US" dirty="0"/>
          </a:p>
        </p:txBody>
      </p:sp>
      <p:sp>
        <p:nvSpPr>
          <p:cNvPr id="4" name="Slide Number Placeholder 3"/>
          <p:cNvSpPr>
            <a:spLocks noGrp="1"/>
          </p:cNvSpPr>
          <p:nvPr>
            <p:ph type="sldNum" sz="quarter" idx="10"/>
          </p:nvPr>
        </p:nvSpPr>
        <p:spPr/>
        <p:txBody>
          <a:bodyPr/>
          <a:lstStyle/>
          <a:p>
            <a:pPr>
              <a:defRPr/>
            </a:pPr>
            <a:fld id="{B391FDE3-B521-3640-BE21-9203D4CEFACF}" type="slidenum">
              <a:rPr lang="en-US" smtClean="0"/>
              <a:pPr>
                <a:defRPr/>
              </a:pPr>
              <a:t>20</a:t>
            </a:fld>
            <a:endParaRPr lang="en-US"/>
          </a:p>
        </p:txBody>
      </p:sp>
    </p:spTree>
    <p:extLst>
      <p:ext uri="{BB962C8B-B14F-4D97-AF65-F5344CB8AC3E}">
        <p14:creationId xmlns:p14="http://schemas.microsoft.com/office/powerpoint/2010/main" val="1323507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like goldilocks</a:t>
            </a:r>
          </a:p>
          <a:p>
            <a:r>
              <a:rPr lang="en-US" dirty="0" smtClean="0"/>
              <a:t>Not too much</a:t>
            </a:r>
          </a:p>
          <a:p>
            <a:r>
              <a:rPr lang="en-US" dirty="0" smtClean="0"/>
              <a:t>Not too little</a:t>
            </a:r>
          </a:p>
          <a:p>
            <a:r>
              <a:rPr lang="en-US" dirty="0" smtClean="0"/>
              <a:t>Choose</a:t>
            </a:r>
            <a:r>
              <a:rPr lang="en-US" baseline="0" dirty="0" smtClean="0"/>
              <a:t> carefully and thoughtfully</a:t>
            </a:r>
          </a:p>
          <a:p>
            <a:endParaRPr lang="en-US" baseline="0" dirty="0" smtClean="0"/>
          </a:p>
          <a:p>
            <a:r>
              <a:rPr lang="en-US" baseline="0" dirty="0" smtClean="0"/>
              <a:t>Trainers – </a:t>
            </a:r>
          </a:p>
          <a:p>
            <a:r>
              <a:rPr lang="en-US" baseline="0" dirty="0" smtClean="0"/>
              <a:t>You might want to ask about possible examples of supplemental documentation for each of the 12 components – whether there should be any and what should it be</a:t>
            </a:r>
          </a:p>
          <a:p>
            <a:pPr marL="228600" indent="-228600">
              <a:buAutoNum type="arabicPeriod"/>
            </a:pPr>
            <a:r>
              <a:rPr lang="en-US" baseline="0" dirty="0" smtClean="0"/>
              <a:t>Does this component need any supplemental documentation?</a:t>
            </a:r>
          </a:p>
          <a:p>
            <a:pPr marL="228600" indent="-228600">
              <a:buAutoNum type="arabicPeriod"/>
            </a:pPr>
            <a:r>
              <a:rPr lang="en-US" baseline="0" dirty="0" smtClean="0"/>
              <a:t>What supplemental documentation might be helpful? What will further the knowledge of the RAMP reader?</a:t>
            </a:r>
          </a:p>
          <a:p>
            <a:pPr marL="228600" indent="-228600">
              <a:buAutoNum type="arabicPeriod"/>
            </a:pPr>
            <a:r>
              <a:rPr lang="en-US" baseline="0" dirty="0" smtClean="0"/>
              <a:t>Be discerning!</a:t>
            </a:r>
          </a:p>
          <a:p>
            <a:endParaRPr lang="en-US" dirty="0"/>
          </a:p>
        </p:txBody>
      </p:sp>
      <p:sp>
        <p:nvSpPr>
          <p:cNvPr id="4" name="Slide Number Placeholder 3"/>
          <p:cNvSpPr>
            <a:spLocks noGrp="1"/>
          </p:cNvSpPr>
          <p:nvPr>
            <p:ph type="sldNum" sz="quarter" idx="10"/>
          </p:nvPr>
        </p:nvSpPr>
        <p:spPr/>
        <p:txBody>
          <a:bodyPr/>
          <a:lstStyle/>
          <a:p>
            <a:pPr>
              <a:defRPr/>
            </a:pPr>
            <a:fld id="{B391FDE3-B521-3640-BE21-9203D4CEFACF}" type="slidenum">
              <a:rPr lang="en-US" smtClean="0"/>
              <a:pPr>
                <a:defRPr/>
              </a:pPr>
              <a:t>22</a:t>
            </a:fld>
            <a:endParaRPr lang="en-US"/>
          </a:p>
        </p:txBody>
      </p:sp>
    </p:spTree>
    <p:extLst>
      <p:ext uri="{BB962C8B-B14F-4D97-AF65-F5344CB8AC3E}">
        <p14:creationId xmlns:p14="http://schemas.microsoft.com/office/powerpoint/2010/main" val="3571897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latin typeface="Calibri" charset="0"/>
              </a:rPr>
              <a:t>Handout suggestion</a:t>
            </a:r>
            <a:endParaRPr lang="en-US" b="0" dirty="0" smtClean="0">
              <a:latin typeface="Calibri" charset="0"/>
            </a:endParaRPr>
          </a:p>
          <a:p>
            <a:pPr eaLnBrk="1" hangingPunct="1">
              <a:spcBef>
                <a:spcPct val="0"/>
              </a:spcBef>
            </a:pPr>
            <a:r>
              <a:rPr lang="en-US" b="0" dirty="0" smtClean="0">
                <a:latin typeface="Calibri" charset="0"/>
              </a:rPr>
              <a:t>Copy</a:t>
            </a:r>
            <a:r>
              <a:rPr lang="en-US" b="0" baseline="0" dirty="0" smtClean="0">
                <a:latin typeface="Calibri" charset="0"/>
              </a:rPr>
              <a:t> the most current rubric available from the website.</a:t>
            </a:r>
          </a:p>
          <a:p>
            <a:pPr eaLnBrk="1" hangingPunct="1">
              <a:spcBef>
                <a:spcPct val="0"/>
              </a:spcBef>
            </a:pPr>
            <a:r>
              <a:rPr lang="en-US" b="0" baseline="0" dirty="0" smtClean="0">
                <a:latin typeface="Calibri" charset="0"/>
              </a:rPr>
              <a:t>Delete all but the highest value point for each of the 12 component.</a:t>
            </a:r>
          </a:p>
          <a:p>
            <a:pPr eaLnBrk="1" hangingPunct="1">
              <a:spcBef>
                <a:spcPct val="0"/>
              </a:spcBef>
            </a:pPr>
            <a:r>
              <a:rPr lang="en-US" b="0" baseline="0" dirty="0" smtClean="0">
                <a:latin typeface="Calibri" charset="0"/>
              </a:rPr>
              <a:t>Create a bulleted list under the highest point value rubric for each component of what needs to be included.</a:t>
            </a:r>
          </a:p>
          <a:p>
            <a:pPr eaLnBrk="1" hangingPunct="1">
              <a:spcBef>
                <a:spcPct val="0"/>
              </a:spcBef>
            </a:pPr>
            <a:r>
              <a:rPr lang="en-US" b="0" baseline="0" dirty="0" smtClean="0">
                <a:latin typeface="Calibri" charset="0"/>
              </a:rPr>
              <a:t>Don’t forget to include the narrative in this document.</a:t>
            </a:r>
          </a:p>
          <a:p>
            <a:pPr eaLnBrk="1" hangingPunct="1">
              <a:spcBef>
                <a:spcPct val="0"/>
              </a:spcBef>
            </a:pPr>
            <a:endParaRPr lang="en-US" b="0" baseline="0" dirty="0" smtClean="0">
              <a:latin typeface="Calibri" charset="0"/>
            </a:endParaRPr>
          </a:p>
          <a:p>
            <a:pPr eaLnBrk="1" hangingPunct="1">
              <a:spcBef>
                <a:spcPct val="0"/>
              </a:spcBef>
            </a:pPr>
            <a:r>
              <a:rPr lang="en-US" b="0" baseline="0" dirty="0" smtClean="0">
                <a:latin typeface="Calibri" charset="0"/>
              </a:rPr>
              <a:t>Becomes a 12-page handout on which participants can write notes.</a:t>
            </a:r>
          </a:p>
          <a:p>
            <a:pPr eaLnBrk="1" hangingPunct="1">
              <a:spcBef>
                <a:spcPct val="0"/>
              </a:spcBef>
            </a:pPr>
            <a:r>
              <a:rPr lang="en-US" b="0" baseline="0" dirty="0" smtClean="0">
                <a:latin typeface="Calibri" charset="0"/>
              </a:rPr>
              <a:t>They can also use it to attempt the “Your Turn” slides in this </a:t>
            </a:r>
            <a:r>
              <a:rPr lang="en-US" b="0" baseline="0" dirty="0" err="1" smtClean="0">
                <a:latin typeface="Calibri" charset="0"/>
              </a:rPr>
              <a:t>powerpoint</a:t>
            </a:r>
            <a:r>
              <a:rPr lang="en-US" b="0" baseline="0" dirty="0" smtClean="0">
                <a:latin typeface="Calibri" charset="0"/>
              </a:rPr>
              <a:t>.</a:t>
            </a:r>
            <a:endParaRPr lang="en-US" b="1" dirty="0">
              <a:latin typeface="Calibri" charset="0"/>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BF677FF-4439-8943-A28B-CA7E79E03C4A}" type="slidenum">
              <a:rPr lang="en-US" sz="1200">
                <a:latin typeface="Calibri" charset="0"/>
              </a:rPr>
              <a:pPr eaLnBrk="1" hangingPunct="1"/>
              <a:t>29</a:t>
            </a:fld>
            <a:endParaRPr lang="en-US" sz="1200">
              <a:latin typeface="Calibri" charset="0"/>
            </a:endParaRPr>
          </a:p>
        </p:txBody>
      </p:sp>
    </p:spTree>
    <p:extLst>
      <p:ext uri="{BB962C8B-B14F-4D97-AF65-F5344CB8AC3E}">
        <p14:creationId xmlns:p14="http://schemas.microsoft.com/office/powerpoint/2010/main" val="3263056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926BD94-63CC-AB43-87B5-7C4951521D42}" type="datetimeFigureOut">
              <a:rPr lang="en-US" smtClean="0"/>
              <a:t>1/11/19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5D36F-FA7A-1E49-AFB5-957D71EA9ECD}"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26BD94-63CC-AB43-87B5-7C4951521D42}" type="datetimeFigureOut">
              <a:rPr lang="en-US" smtClean="0"/>
              <a:t>1/11/19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5D36F-FA7A-1E49-AFB5-957D71EA9EC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26BD94-63CC-AB43-87B5-7C4951521D42}" type="datetimeFigureOut">
              <a:rPr lang="en-US" smtClean="0"/>
              <a:t>1/11/19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5D36F-FA7A-1E49-AFB5-957D71EA9EC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26BD94-63CC-AB43-87B5-7C4951521D42}" type="datetimeFigureOut">
              <a:rPr lang="en-US" smtClean="0"/>
              <a:t>1/11/19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5D36F-FA7A-1E49-AFB5-957D71EA9EC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26BD94-63CC-AB43-87B5-7C4951521D42}" type="datetimeFigureOut">
              <a:rPr lang="en-US" smtClean="0"/>
              <a:t>1/11/19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5D36F-FA7A-1E49-AFB5-957D71EA9ECD}"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26BD94-63CC-AB43-87B5-7C4951521D42}" type="datetimeFigureOut">
              <a:rPr lang="en-US" smtClean="0"/>
              <a:t>1/11/19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F5D36F-FA7A-1E49-AFB5-957D71EA9EC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26BD94-63CC-AB43-87B5-7C4951521D42}" type="datetimeFigureOut">
              <a:rPr lang="en-US" smtClean="0"/>
              <a:t>1/11/19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F5D36F-FA7A-1E49-AFB5-957D71EA9ECD}"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26BD94-63CC-AB43-87B5-7C4951521D42}" type="datetimeFigureOut">
              <a:rPr lang="en-US" smtClean="0"/>
              <a:t>1/11/19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F5D36F-FA7A-1E49-AFB5-957D71EA9EC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26BD94-63CC-AB43-87B5-7C4951521D42}" type="datetimeFigureOut">
              <a:rPr lang="en-US" smtClean="0"/>
              <a:t>1/11/19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F5D36F-FA7A-1E49-AFB5-957D71EA9EC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26BD94-63CC-AB43-87B5-7C4951521D42}" type="datetimeFigureOut">
              <a:rPr lang="en-US" smtClean="0"/>
              <a:t>1/11/19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F5D36F-FA7A-1E49-AFB5-957D71EA9ECD}"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26BD94-63CC-AB43-87B5-7C4951521D42}" type="datetimeFigureOut">
              <a:rPr lang="en-US" smtClean="0"/>
              <a:t>1/11/19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F5D36F-FA7A-1E49-AFB5-957D71EA9EC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0926BD94-63CC-AB43-87B5-7C4951521D42}" type="datetimeFigureOut">
              <a:rPr lang="en-US" smtClean="0"/>
              <a:t>1/11/19</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3DF5D36F-FA7A-1E49-AFB5-957D71EA9ECD}"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9.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gif"/><Relationship Id="rId5"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3" Type="http://schemas.openxmlformats.org/officeDocument/2006/relationships/hyperlink" Target="http://www.schoolcounselorawards.org/ramp/example" TargetMode="External"/><Relationship Id="rId4" Type="http://schemas.openxmlformats.org/officeDocument/2006/relationships/hyperlink" Target="https://www.schoolcounselor.org/asca/media/asca/RAMP/RAMPTips.pdf" TargetMode="External"/><Relationship Id="rId1" Type="http://schemas.openxmlformats.org/officeDocument/2006/relationships/slideLayout" Target="../slideLayouts/slideLayout2.xml"/><Relationship Id="rId2" Type="http://schemas.openxmlformats.org/officeDocument/2006/relationships/hyperlink" Target="https://www.schoolcounselor.org/asca/media/asca/RAMP/Rubric.pdf" TargetMode="External"/></Relationships>
</file>

<file path=ppt/slides/_rels/slide24.xml.rels><?xml version="1.0" encoding="UTF-8" standalone="yes"?>
<Relationships xmlns="http://schemas.openxmlformats.org/package/2006/relationships"><Relationship Id="rId11" Type="http://schemas.openxmlformats.org/officeDocument/2006/relationships/hyperlink" Target="https://youtu.be/8iBS5fs1ppM" TargetMode="External"/><Relationship Id="rId12" Type="http://schemas.openxmlformats.org/officeDocument/2006/relationships/hyperlink" Target="https://youtu.be/WJFdcnRJBbo" TargetMode="External"/><Relationship Id="rId13" Type="http://schemas.openxmlformats.org/officeDocument/2006/relationships/hyperlink" Target="https://youtu.be/CstNz-Ipxjw" TargetMode="External"/><Relationship Id="rId1" Type="http://schemas.openxmlformats.org/officeDocument/2006/relationships/slideLayout" Target="../slideLayouts/slideLayout2.xml"/><Relationship Id="rId2" Type="http://schemas.openxmlformats.org/officeDocument/2006/relationships/hyperlink" Target="https://youtu.be/j9KgbDDCQKU" TargetMode="External"/><Relationship Id="rId3" Type="http://schemas.openxmlformats.org/officeDocument/2006/relationships/hyperlink" Target="https://youtu.be/Nu82Gz611xY" TargetMode="External"/><Relationship Id="rId4" Type="http://schemas.openxmlformats.org/officeDocument/2006/relationships/hyperlink" Target="https://youtu.be/frFIKb4mosY" TargetMode="External"/><Relationship Id="rId5" Type="http://schemas.openxmlformats.org/officeDocument/2006/relationships/hyperlink" Target="https://youtu.be/SU7cGpc2Byk" TargetMode="External"/><Relationship Id="rId6" Type="http://schemas.openxmlformats.org/officeDocument/2006/relationships/hyperlink" Target="https://youtu.be/p2uRUqdsUMU" TargetMode="External"/><Relationship Id="rId7" Type="http://schemas.openxmlformats.org/officeDocument/2006/relationships/hyperlink" Target="https://youtu.be/pimEuYasMdM" TargetMode="External"/><Relationship Id="rId8" Type="http://schemas.openxmlformats.org/officeDocument/2006/relationships/hyperlink" Target="https://youtu.be/H0kJIYX6FQM" TargetMode="External"/><Relationship Id="rId9" Type="http://schemas.openxmlformats.org/officeDocument/2006/relationships/hyperlink" Target="https://youtu.be/VmVzS-yzprw" TargetMode="External"/><Relationship Id="rId10" Type="http://schemas.openxmlformats.org/officeDocument/2006/relationships/hyperlink" Target="https://youtu.be/zYKM4t6w7MY"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JFydrg9-HtI&amp;feature=youtu.be" TargetMode="External"/><Relationship Id="rId4" Type="http://schemas.openxmlformats.org/officeDocument/2006/relationships/hyperlink" Target="https://www.schoolcounselor.org/school-counselors-members/professional-development/2017-webinar-series/webinar-learn-more-pages/making-data-work" TargetMode="External"/><Relationship Id="rId5" Type="http://schemas.openxmlformats.org/officeDocument/2006/relationships/hyperlink" Target="https://www.schoolcounselor.org/school-counselors-members/professional-development/2017-webinar-series/webinar-learn-more-pages/ramping-as-a-solo-school-counselor" TargetMode="External"/><Relationship Id="rId1" Type="http://schemas.openxmlformats.org/officeDocument/2006/relationships/slideLayout" Target="../slideLayouts/slideLayout2.xml"/><Relationship Id="rId2" Type="http://schemas.openxmlformats.org/officeDocument/2006/relationships/hyperlink" Target="https://youtu.be/5pFB81O7MIw"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SYWDMKfaAh0" TargetMode="External"/><Relationship Id="rId4" Type="http://schemas.openxmlformats.org/officeDocument/2006/relationships/hyperlink" Target="https://youtu.be/cVhZI8d2BPQ" TargetMode="External"/><Relationship Id="rId5" Type="http://schemas.openxmlformats.org/officeDocument/2006/relationships/hyperlink" Target="https://youtu.be/t4k6EpBj64A" TargetMode="External"/><Relationship Id="rId6" Type="http://schemas.openxmlformats.org/officeDocument/2006/relationships/hyperlink" Target="https://youtu.be/bnxgh7t0bkg" TargetMode="External"/><Relationship Id="rId7" Type="http://schemas.openxmlformats.org/officeDocument/2006/relationships/hyperlink" Target="https://youtu.be/YL3cFatssa0" TargetMode="External"/><Relationship Id="rId8" Type="http://schemas.openxmlformats.org/officeDocument/2006/relationships/hyperlink" Target="https://youtu.be/R6Y2acMoUns" TargetMode="External"/><Relationship Id="rId1" Type="http://schemas.openxmlformats.org/officeDocument/2006/relationships/slideLayout" Target="../slideLayouts/slideLayout2.xml"/><Relationship Id="rId2" Type="http://schemas.openxmlformats.org/officeDocument/2006/relationships/hyperlink" Target="https://www.youtube.com/watch?v=bZQjkhPfbFk" TargetMode="External"/></Relationships>
</file>

<file path=ppt/slides/_rels/slide27.xml.rels><?xml version="1.0" encoding="UTF-8" standalone="yes"?>
<Relationships xmlns="http://schemas.openxmlformats.org/package/2006/relationships"><Relationship Id="rId11" Type="http://schemas.openxmlformats.org/officeDocument/2006/relationships/hyperlink" Target="https://www.youtube.com/watch?v=DhNiouCL7m4" TargetMode="External"/><Relationship Id="rId12" Type="http://schemas.openxmlformats.org/officeDocument/2006/relationships/hyperlink" Target="https://www.schoolcounselor.org/asca/media/webinars/2013-10-22-14-01-2013-ASCA-Webinar-Series_-RAMP-Closing-the-Gap-and-Writing-Results-Reports.wmv" TargetMode="External"/><Relationship Id="rId13" Type="http://schemas.openxmlformats.org/officeDocument/2006/relationships/hyperlink" Target="https://www.schoolcounselor.org/asca/media/webinars/RAMP.wmv" TargetMode="External"/><Relationship Id="rId1" Type="http://schemas.openxmlformats.org/officeDocument/2006/relationships/slideLayout" Target="../slideLayouts/slideLayout2.xml"/><Relationship Id="rId2" Type="http://schemas.openxmlformats.org/officeDocument/2006/relationships/hyperlink" Target="https://www.schoolcounselor.org/school-counselors-members/professional-development/2017-webinar-series/webinar-learn-more-pages/asca-national-model-themes-and-foundations" TargetMode="External"/><Relationship Id="rId3" Type="http://schemas.openxmlformats.org/officeDocument/2006/relationships/hyperlink" Target="https://www.youtube.com/watch?v=DJVfsOfTtKM&amp;feature=youtu.be" TargetMode="External"/><Relationship Id="rId4" Type="http://schemas.openxmlformats.org/officeDocument/2006/relationships/hyperlink" Target="https://www.schoolcounselor.org/asca/media/webinars/2013-03-21-14-00-2013-ASCA-Webinar-Series_-Creating-Effective-School-Counseling-SMART-Goals.wmv" TargetMode="External"/><Relationship Id="rId5" Type="http://schemas.openxmlformats.org/officeDocument/2006/relationships/hyperlink" Target="https://www.schoolcounselor.org/school-counselors-members/professional-development/2017-webinar-series/webinar-learn-more-pages/asca-mindsets-behaviors-for-student-success" TargetMode="External"/><Relationship Id="rId6" Type="http://schemas.openxmlformats.org/officeDocument/2006/relationships/hyperlink" Target="https://www.schoolcounselor.org/school-counselors-members/professional-development/2017-webinar-series/webinar-learn-more-pages/focus-on-the-competencies" TargetMode="External"/><Relationship Id="rId7" Type="http://schemas.openxmlformats.org/officeDocument/2006/relationships/hyperlink" Target="https://www.youtube.com/watch?v=yhNHV-4HA4U" TargetMode="External"/><Relationship Id="rId8" Type="http://schemas.openxmlformats.org/officeDocument/2006/relationships/hyperlink" Target="https://www.schoolcounselor.org/school-counselors-members/professional-development/2017-webinar-series/webinar-learn-more-pages/asca-national-model-management" TargetMode="External"/><Relationship Id="rId9" Type="http://schemas.openxmlformats.org/officeDocument/2006/relationships/hyperlink" Target="https://www.youtube.com/watch?v=dS9wcjqLyGU&amp;list=UUWJXRymRFJA3Ja_yMqUb01Q" TargetMode="External"/><Relationship Id="rId10" Type="http://schemas.openxmlformats.org/officeDocument/2006/relationships/hyperlink" Target="https://www.schoolcounselor.org/school-counselors-members/professional-development/2017-webinar-series/webinar-learn-more-pages/asca-national-model-accountability"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schoolcounselor.org/magazine/blogs/september-october-2015/now-is-the-tim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file:///\\localhost\Users\markkuranz\Documents\WSCA%202918\Macintosh%20HD:Users:carolkaffenberger:Dropbox:ASCA%20Conference%202012:ASCA%20Model%203%20Pre-conference:Implementing%20the%20ASCA%20National%20Model.docx!OLE_LINK7" TargetMode="External"/><Relationship Id="rId4" Type="http://schemas.openxmlformats.org/officeDocument/2006/relationships/image" Target="../media/image20.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1" Type="http://schemas.openxmlformats.org/officeDocument/2006/relationships/hyperlink" Target="https://www.schoolcounselor.org/school-counselors-members/professional-development/asca-u-specialist-trainings/school-counseling-data-specialist-training" TargetMode="External"/><Relationship Id="rId12" Type="http://schemas.openxmlformats.org/officeDocument/2006/relationships/hyperlink" Target="https://www.schoolcounselor.org/school-counselors-members/professional-development/asca-u-specialist-trainings/school-counseling-leadership-specialist-training" TargetMode="External"/><Relationship Id="rId13" Type="http://schemas.openxmlformats.org/officeDocument/2006/relationships/hyperlink" Target="https://www.schoolcounselor.org/school-counselors-members/professional-development/asca-u-specialist-trainings/students-with-special-needs-specialist" TargetMode="External"/><Relationship Id="rId14" Type="http://schemas.openxmlformats.org/officeDocument/2006/relationships/hyperlink" Target="https://www.schoolcounselor.org/school-counselors-members/professional-development/asca-u-specialist-trainings/trauma-and-crisis-management-specialist" TargetMode="External"/><Relationship Id="rId1" Type="http://schemas.openxmlformats.org/officeDocument/2006/relationships/slideLayout" Target="../slideLayouts/slideLayout2.xml"/><Relationship Id="rId2" Type="http://schemas.openxmlformats.org/officeDocument/2006/relationships/hyperlink" Target="https://www.schoolcounselor.org/school-counselors-members/professional-development/asca-u-specialist-trainings/anxiety-and-stress-management-specialist" TargetMode="External"/><Relationship Id="rId3" Type="http://schemas.openxmlformats.org/officeDocument/2006/relationships/hyperlink" Target="https://www.schoolcounselor.org/school-counselors-members/professional-development/asca-u/bullying-prevention-specialist-training" TargetMode="External"/><Relationship Id="rId4" Type="http://schemas.openxmlformats.org/officeDocument/2006/relationships/hyperlink" Target="https://www.schoolcounselor.org/school-counselors/professional-development/asca-u-specialist-trainings/career-development-specialist" TargetMode="External"/><Relationship Id="rId5" Type="http://schemas.openxmlformats.org/officeDocument/2006/relationships/hyperlink" Target="https://www.schoolcounselor.org/school-counselors-members/professional-development/asca-u-specialist-trainings/closing-the-achievement-gap-specialist" TargetMode="External"/><Relationship Id="rId6" Type="http://schemas.openxmlformats.org/officeDocument/2006/relationships/hyperlink" Target="https://www.schoolcounselor.org/school-counselors-members/professional-development/asca-u-specialist-trainings/college-admissions-specialist" TargetMode="External"/><Relationship Id="rId7" Type="http://schemas.openxmlformats.org/officeDocument/2006/relationships/hyperlink" Target="https://www.schoolcounselor.org/school-counselors-members/professional-development/asca-u-specialist-trainings/cultural-competency-specialist" TargetMode="External"/><Relationship Id="rId8" Type="http://schemas.openxmlformats.org/officeDocument/2006/relationships/hyperlink" Target="https://www.schoolcounselor.org/school-counselors-members/professional-development/asca-u-specialist-trainings/grief-and-loss-specialist" TargetMode="External"/><Relationship Id="rId9" Type="http://schemas.openxmlformats.org/officeDocument/2006/relationships/hyperlink" Target="https://www.schoolcounselor.org/school-counselors-members/professional-development/asca-u/legal-specialist-training" TargetMode="External"/><Relationship Id="rId10" Type="http://schemas.openxmlformats.org/officeDocument/2006/relationships/hyperlink" Target="https://www.schoolcounselor.org/school-counselors-members/professional-development/asca-u-specialist-trainings/mental-health-specialis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732421"/>
            <a:ext cx="6781800" cy="1600200"/>
          </a:xfrm>
        </p:spPr>
        <p:txBody>
          <a:bodyPr>
            <a:noAutofit/>
          </a:bodyPr>
          <a:lstStyle/>
          <a:p>
            <a:pPr algn="ctr"/>
            <a:r>
              <a:rPr lang="en-US" sz="4400" b="1" dirty="0">
                <a:solidFill>
                  <a:schemeClr val="accent1">
                    <a:lumMod val="50000"/>
                  </a:schemeClr>
                </a:solidFill>
              </a:rPr>
              <a:t> </a:t>
            </a:r>
            <a:r>
              <a:rPr lang="en-US" sz="4000" b="1" dirty="0"/>
              <a:t>It's RAMP Time: Why and </a:t>
            </a:r>
            <a:r>
              <a:rPr lang="en-US" sz="4000" b="1" dirty="0" smtClean="0"/>
              <a:t>How</a:t>
            </a:r>
            <a:r>
              <a:rPr lang="en-US" sz="4000" b="1" dirty="0"/>
              <a:t/>
            </a:r>
            <a:br>
              <a:rPr lang="en-US" sz="4000" b="1" dirty="0"/>
            </a:br>
            <a:endParaRPr lang="en-US" sz="4800" dirty="0"/>
          </a:p>
        </p:txBody>
      </p:sp>
      <p:sp>
        <p:nvSpPr>
          <p:cNvPr id="3" name="Content Placeholder 2"/>
          <p:cNvSpPr>
            <a:spLocks noGrp="1"/>
          </p:cNvSpPr>
          <p:nvPr>
            <p:ph idx="1"/>
          </p:nvPr>
        </p:nvSpPr>
        <p:spPr>
          <a:xfrm>
            <a:off x="762000" y="481264"/>
            <a:ext cx="7543800" cy="4785894"/>
          </a:xfrm>
        </p:spPr>
        <p:txBody>
          <a:bodyPr>
            <a:normAutofit fontScale="62500" lnSpcReduction="20000"/>
          </a:bodyPr>
          <a:lstStyle/>
          <a:p>
            <a:pPr marL="0" indent="0" algn="ctr">
              <a:buNone/>
            </a:pPr>
            <a:r>
              <a:rPr lang="en-US" sz="4400" b="1" dirty="0">
                <a:solidFill>
                  <a:srgbClr val="000000"/>
                </a:solidFill>
              </a:rPr>
              <a:t>2019 WSCA Annual Conference</a:t>
            </a:r>
            <a:br>
              <a:rPr lang="en-US" sz="4400" b="1" dirty="0">
                <a:solidFill>
                  <a:srgbClr val="000000"/>
                </a:solidFill>
              </a:rPr>
            </a:br>
            <a:r>
              <a:rPr lang="en-US" sz="4400" b="1" dirty="0">
                <a:solidFill>
                  <a:srgbClr val="000000"/>
                </a:solidFill>
              </a:rPr>
              <a:t>The Power of Hope</a:t>
            </a:r>
            <a:br>
              <a:rPr lang="en-US" sz="4400" b="1" dirty="0">
                <a:solidFill>
                  <a:srgbClr val="000000"/>
                </a:solidFill>
              </a:rPr>
            </a:br>
            <a:r>
              <a:rPr lang="en-US" sz="4400" b="1" dirty="0">
                <a:solidFill>
                  <a:srgbClr val="000000"/>
                </a:solidFill>
              </a:rPr>
              <a:t>Monona Terrace Convention Center</a:t>
            </a:r>
            <a:br>
              <a:rPr lang="en-US" sz="4400" b="1" dirty="0">
                <a:solidFill>
                  <a:srgbClr val="000000"/>
                </a:solidFill>
              </a:rPr>
            </a:br>
            <a:r>
              <a:rPr lang="en-US" sz="4400" b="1" dirty="0">
                <a:solidFill>
                  <a:srgbClr val="000000"/>
                </a:solidFill>
              </a:rPr>
              <a:t>Madison, </a:t>
            </a:r>
            <a:r>
              <a:rPr lang="en-US" sz="4400" b="1" dirty="0" smtClean="0">
                <a:solidFill>
                  <a:srgbClr val="000000"/>
                </a:solidFill>
              </a:rPr>
              <a:t>WI</a:t>
            </a:r>
          </a:p>
          <a:p>
            <a:pPr marL="0" indent="0" algn="ctr">
              <a:buNone/>
            </a:pPr>
            <a:r>
              <a:rPr lang="en-US" sz="4400" b="1" dirty="0" smtClean="0">
                <a:solidFill>
                  <a:srgbClr val="000000"/>
                </a:solidFill>
              </a:rPr>
              <a:t>February 6, 2019</a:t>
            </a:r>
            <a:r>
              <a:rPr lang="en-US" sz="4400" b="1" dirty="0">
                <a:solidFill>
                  <a:srgbClr val="000000"/>
                </a:solidFill>
              </a:rPr>
              <a:t/>
            </a:r>
            <a:br>
              <a:rPr lang="en-US" sz="4400" b="1" dirty="0">
                <a:solidFill>
                  <a:srgbClr val="000000"/>
                </a:solidFill>
              </a:rPr>
            </a:br>
            <a:endParaRPr lang="en-US" sz="4400" b="1" dirty="0" smtClean="0">
              <a:solidFill>
                <a:srgbClr val="000000"/>
              </a:solidFill>
            </a:endParaRPr>
          </a:p>
          <a:p>
            <a:pPr marL="0" indent="0" algn="ctr">
              <a:buNone/>
            </a:pPr>
            <a:r>
              <a:rPr lang="en-US" sz="4400" b="1" dirty="0">
                <a:solidFill>
                  <a:srgbClr val="254061"/>
                </a:solidFill>
              </a:rPr>
              <a:t>Mark Kuranz</a:t>
            </a:r>
            <a:br>
              <a:rPr lang="en-US" sz="4400" b="1" dirty="0">
                <a:solidFill>
                  <a:srgbClr val="254061"/>
                </a:solidFill>
              </a:rPr>
            </a:br>
            <a:r>
              <a:rPr lang="en-US" sz="4400" b="1" dirty="0">
                <a:solidFill>
                  <a:srgbClr val="254061"/>
                </a:solidFill>
              </a:rPr>
              <a:t>Marquette University Adjunct Professor </a:t>
            </a:r>
            <a:br>
              <a:rPr lang="en-US" sz="4400" b="1" dirty="0">
                <a:solidFill>
                  <a:srgbClr val="254061"/>
                </a:solidFill>
              </a:rPr>
            </a:br>
            <a:r>
              <a:rPr lang="en-US" sz="4400" b="1" dirty="0">
                <a:solidFill>
                  <a:srgbClr val="254061"/>
                </a:solidFill>
              </a:rPr>
              <a:t>WSCA/ASCA Past President</a:t>
            </a:r>
            <a:br>
              <a:rPr lang="en-US" sz="4400" b="1" dirty="0">
                <a:solidFill>
                  <a:srgbClr val="254061"/>
                </a:solidFill>
              </a:rPr>
            </a:br>
            <a:r>
              <a:rPr lang="en-US" sz="4400" b="1" dirty="0">
                <a:solidFill>
                  <a:srgbClr val="254061"/>
                </a:solidFill>
              </a:rPr>
              <a:t>ASCA Model/RAMP Trainer </a:t>
            </a:r>
            <a:r>
              <a:rPr lang="en-US" sz="4400" dirty="0">
                <a:solidFill>
                  <a:srgbClr val="254061"/>
                </a:solidFill>
              </a:rPr>
              <a:t/>
            </a:r>
            <a:br>
              <a:rPr lang="en-US" sz="4400" dirty="0">
                <a:solidFill>
                  <a:srgbClr val="254061"/>
                </a:solidFill>
              </a:rPr>
            </a:br>
            <a:r>
              <a:rPr lang="en-US" sz="2800" b="1" dirty="0">
                <a:solidFill>
                  <a:schemeClr val="accent1">
                    <a:lumMod val="50000"/>
                  </a:schemeClr>
                </a:solidFill>
              </a:rPr>
              <a:t/>
            </a:r>
            <a:br>
              <a:rPr lang="en-US" sz="2800" b="1" dirty="0">
                <a:solidFill>
                  <a:schemeClr val="accent1">
                    <a:lumMod val="50000"/>
                  </a:schemeClr>
                </a:solidFill>
              </a:rPr>
            </a:br>
            <a:endParaRPr lang="en-US" sz="2800" b="1" dirty="0" smtClean="0">
              <a:solidFill>
                <a:schemeClr val="accent1">
                  <a:lumMod val="50000"/>
                </a:schemeClr>
              </a:solidFill>
            </a:endParaRPr>
          </a:p>
          <a:p>
            <a:pPr marL="0" indent="0" algn="ctr">
              <a:buNone/>
            </a:pPr>
            <a:r>
              <a:rPr lang="en-US" sz="2800" dirty="0" smtClean="0"/>
              <a:t>   </a:t>
            </a:r>
            <a:endParaRPr lang="en-US" sz="2800" dirty="0"/>
          </a:p>
        </p:txBody>
      </p:sp>
    </p:spTree>
    <p:extLst>
      <p:ext uri="{BB962C8B-B14F-4D97-AF65-F5344CB8AC3E}">
        <p14:creationId xmlns:p14="http://schemas.microsoft.com/office/powerpoint/2010/main" val="36048853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9770"/>
            <a:ext cx="8229600" cy="2019199"/>
          </a:xfrm>
        </p:spPr>
        <p:txBody>
          <a:bodyPr>
            <a:normAutofit fontScale="90000"/>
          </a:bodyPr>
          <a:lstStyle/>
          <a:p>
            <a:pPr algn="ctr">
              <a:defRPr/>
            </a:pPr>
            <a:r>
              <a:rPr lang="en-US" dirty="0" smtClean="0"/>
              <a:t/>
            </a:r>
            <a:br>
              <a:rPr lang="en-US" dirty="0" smtClean="0"/>
            </a:br>
            <a:r>
              <a:rPr lang="en-US" dirty="0"/>
              <a:t/>
            </a:r>
            <a:br>
              <a:rPr lang="en-US" dirty="0"/>
            </a:br>
            <a:r>
              <a:rPr lang="en-US" dirty="0" smtClean="0"/>
              <a:t>Annual Agreement</a:t>
            </a:r>
            <a:endParaRPr lang="en-US" dirty="0"/>
          </a:p>
        </p:txBody>
      </p:sp>
      <p:pic>
        <p:nvPicPr>
          <p:cNvPr id="215042" name="Content Placeholder 3"/>
          <p:cNvPicPr>
            <a:picLocks noGrp="1"/>
          </p:cNvPicPr>
          <p:nvPr>
            <p:ph idx="1"/>
          </p:nvPr>
        </p:nvPicPr>
        <p:blipFill>
          <a:blip r:embed="rId2">
            <a:extLst>
              <a:ext uri="{28A0092B-C50C-407E-A947-70E740481C1C}">
                <a14:useLocalDpi xmlns:a14="http://schemas.microsoft.com/office/drawing/2010/main" val="0"/>
              </a:ext>
            </a:extLst>
          </a:blip>
          <a:srcRect l="33463" t="25000" r="32756" b="17885"/>
          <a:stretch>
            <a:fillRect/>
          </a:stretch>
        </p:blipFill>
        <p:spPr>
          <a:xfrm>
            <a:off x="769938" y="1408070"/>
            <a:ext cx="3219450" cy="4281488"/>
          </a:xfrm>
        </p:spPr>
      </p:pic>
      <p:pic>
        <p:nvPicPr>
          <p:cNvPr id="215043" name="Picture 4"/>
          <p:cNvPicPr>
            <a:picLocks noChangeAspect="1" noChangeArrowheads="1"/>
          </p:cNvPicPr>
          <p:nvPr/>
        </p:nvPicPr>
        <p:blipFill>
          <a:blip r:embed="rId3">
            <a:extLst>
              <a:ext uri="{28A0092B-C50C-407E-A947-70E740481C1C}">
                <a14:useLocalDpi xmlns:a14="http://schemas.microsoft.com/office/drawing/2010/main" val="0"/>
              </a:ext>
            </a:extLst>
          </a:blip>
          <a:srcRect l="31923" t="24519" r="33012" b="14809"/>
          <a:stretch>
            <a:fillRect/>
          </a:stretch>
        </p:blipFill>
        <p:spPr bwMode="auto">
          <a:xfrm>
            <a:off x="4724400" y="1309430"/>
            <a:ext cx="3363913" cy="417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704563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216066" name="Content Placeholder 3"/>
          <p:cNvPicPr>
            <a:picLocks noGrp="1"/>
          </p:cNvPicPr>
          <p:nvPr>
            <p:ph idx="1"/>
          </p:nvPr>
        </p:nvPicPr>
        <p:blipFill>
          <a:blip r:embed="rId2">
            <a:extLst>
              <a:ext uri="{28A0092B-C50C-407E-A947-70E740481C1C}">
                <a14:useLocalDpi xmlns:a14="http://schemas.microsoft.com/office/drawing/2010/main" val="0"/>
              </a:ext>
            </a:extLst>
          </a:blip>
          <a:srcRect l="32051" t="23366" r="32820" b="8653"/>
          <a:stretch>
            <a:fillRect/>
          </a:stretch>
        </p:blipFill>
        <p:spPr>
          <a:xfrm>
            <a:off x="561975" y="547688"/>
            <a:ext cx="3508375" cy="4525962"/>
          </a:xfrm>
        </p:spPr>
      </p:pic>
      <p:pic>
        <p:nvPicPr>
          <p:cNvPr id="216067" name="Picture 4"/>
          <p:cNvPicPr>
            <a:picLocks noChangeAspect="1" noChangeArrowheads="1"/>
          </p:cNvPicPr>
          <p:nvPr/>
        </p:nvPicPr>
        <p:blipFill>
          <a:blip r:embed="rId3">
            <a:extLst>
              <a:ext uri="{28A0092B-C50C-407E-A947-70E740481C1C}">
                <a14:useLocalDpi xmlns:a14="http://schemas.microsoft.com/office/drawing/2010/main" val="0"/>
              </a:ext>
            </a:extLst>
          </a:blip>
          <a:srcRect l="32243" t="29231" r="33076" b="13461"/>
          <a:stretch>
            <a:fillRect/>
          </a:stretch>
        </p:blipFill>
        <p:spPr bwMode="auto">
          <a:xfrm>
            <a:off x="5043488" y="881448"/>
            <a:ext cx="3197225"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83162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849" y="274638"/>
            <a:ext cx="7366951" cy="755650"/>
          </a:xfrm>
        </p:spPr>
        <p:txBody>
          <a:bodyPr>
            <a:noAutofit/>
          </a:bodyPr>
          <a:lstStyle/>
          <a:p>
            <a:pPr>
              <a:defRPr/>
            </a:pPr>
            <a:r>
              <a:rPr lang="en-US" sz="3600" dirty="0"/>
              <a:t>Advisory Council Description</a:t>
            </a:r>
          </a:p>
        </p:txBody>
      </p:sp>
      <p:sp>
        <p:nvSpPr>
          <p:cNvPr id="3" name="Content Placeholder 2"/>
          <p:cNvSpPr>
            <a:spLocks noGrp="1"/>
          </p:cNvSpPr>
          <p:nvPr>
            <p:ph idx="1"/>
          </p:nvPr>
        </p:nvSpPr>
        <p:spPr>
          <a:xfrm>
            <a:off x="457200" y="1030288"/>
            <a:ext cx="8229600" cy="1698625"/>
          </a:xfrm>
          <a:ln w="76200">
            <a:solidFill>
              <a:schemeClr val="accent3">
                <a:lumMod val="60000"/>
                <a:lumOff val="40000"/>
              </a:schemeClr>
            </a:solidFill>
          </a:ln>
        </p:spPr>
        <p:txBody>
          <a:bodyPr>
            <a:normAutofit/>
          </a:bodyPr>
          <a:lstStyle/>
          <a:p>
            <a:pPr marL="0" indent="0" algn="ctr">
              <a:buFont typeface="Arial" charset="0"/>
              <a:buNone/>
              <a:defRPr/>
            </a:pPr>
            <a:r>
              <a:rPr lang="en-US" dirty="0" smtClean="0"/>
              <a:t>A </a:t>
            </a:r>
            <a:r>
              <a:rPr lang="en-US" dirty="0"/>
              <a:t>representative group of stakeholders to review and advise the implementation of the school counseling </a:t>
            </a:r>
            <a:r>
              <a:rPr lang="en-US" dirty="0" smtClean="0"/>
              <a:t>program. </a:t>
            </a:r>
            <a:endParaRPr lang="en-US" dirty="0"/>
          </a:p>
          <a:p>
            <a:pPr>
              <a:defRPr/>
            </a:pPr>
            <a:endParaRPr lang="en-US" dirty="0"/>
          </a:p>
        </p:txBody>
      </p:sp>
      <p:pic>
        <p:nvPicPr>
          <p:cNvPr id="5" name="Picture 4"/>
          <p:cNvPicPr>
            <a:picLocks noChangeAspect="1"/>
          </p:cNvPicPr>
          <p:nvPr/>
        </p:nvPicPr>
        <p:blipFill>
          <a:blip r:embed="rId2">
            <a:duotone>
              <a:schemeClr val="accent3">
                <a:shade val="45000"/>
                <a:satMod val="135000"/>
              </a:schemeClr>
              <a:prstClr val="white"/>
            </a:duotone>
          </a:blip>
          <a:stretch>
            <a:fillRect/>
          </a:stretch>
        </p:blipFill>
        <p:spPr>
          <a:xfrm>
            <a:off x="1949116" y="3137834"/>
            <a:ext cx="5015358" cy="2839179"/>
          </a:xfrm>
          <a:prstGeom prst="rect">
            <a:avLst/>
          </a:prstGeom>
        </p:spPr>
      </p:pic>
    </p:spTree>
    <p:extLst>
      <p:ext uri="{BB962C8B-B14F-4D97-AF65-F5344CB8AC3E}">
        <p14:creationId xmlns:p14="http://schemas.microsoft.com/office/powerpoint/2010/main" val="30592927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7981" y="560388"/>
            <a:ext cx="7300219" cy="909637"/>
          </a:xfrm>
        </p:spPr>
        <p:txBody>
          <a:bodyPr>
            <a:noAutofit/>
          </a:bodyPr>
          <a:lstStyle/>
          <a:p>
            <a:pPr>
              <a:defRPr/>
            </a:pPr>
            <a:r>
              <a:rPr lang="en-US" sz="4000" dirty="0"/>
              <a:t>Effective Advisory Councils </a:t>
            </a:r>
          </a:p>
        </p:txBody>
      </p:sp>
      <p:sp>
        <p:nvSpPr>
          <p:cNvPr id="3" name="Subtitle 2"/>
          <p:cNvSpPr>
            <a:spLocks noGrp="1"/>
          </p:cNvSpPr>
          <p:nvPr>
            <p:ph type="subTitle" idx="1"/>
          </p:nvPr>
        </p:nvSpPr>
        <p:spPr>
          <a:xfrm>
            <a:off x="685800" y="1209675"/>
            <a:ext cx="7772400" cy="4429125"/>
          </a:xfrm>
        </p:spPr>
        <p:txBody>
          <a:bodyPr>
            <a:normAutofit/>
          </a:bodyPr>
          <a:lstStyle/>
          <a:p>
            <a:pPr algn="l">
              <a:defRPr/>
            </a:pPr>
            <a:endParaRPr lang="en-US" sz="2400" dirty="0">
              <a:solidFill>
                <a:schemeClr val="tx1"/>
              </a:solidFill>
              <a:latin typeface="Helvetica" pitchFamily="-84" charset="0"/>
              <a:ea typeface="ＭＳ Ｐゴシック" charset="0"/>
              <a:cs typeface="Helvetica" pitchFamily="-84" charset="0"/>
            </a:endParaRPr>
          </a:p>
          <a:p>
            <a:pPr marL="342900" indent="-342900" algn="l">
              <a:buFont typeface="Arial"/>
              <a:buChar char="•"/>
              <a:defRPr/>
            </a:pPr>
            <a:endParaRPr lang="en-US" dirty="0" smtClean="0">
              <a:solidFill>
                <a:srgbClr val="000000"/>
              </a:solidFill>
            </a:endParaRPr>
          </a:p>
          <a:p>
            <a:pPr marL="342900" indent="-342900" algn="l">
              <a:buFont typeface="Arial"/>
              <a:buChar char="•"/>
              <a:defRPr/>
            </a:pPr>
            <a:endParaRPr lang="en-US" dirty="0">
              <a:solidFill>
                <a:srgbClr val="000000"/>
              </a:solidFill>
            </a:endParaRPr>
          </a:p>
          <a:p>
            <a:pPr marL="342900" indent="-342900" algn="l">
              <a:buFont typeface="Arial"/>
              <a:buChar char="•"/>
              <a:defRPr/>
            </a:pPr>
            <a:endParaRPr lang="en-US" dirty="0" smtClean="0">
              <a:solidFill>
                <a:srgbClr val="000000"/>
              </a:solidFill>
            </a:endParaRPr>
          </a:p>
          <a:p>
            <a:pPr marL="342900" indent="-342900" algn="l">
              <a:buFont typeface="Arial"/>
              <a:buChar char="•"/>
              <a:defRPr/>
            </a:pPr>
            <a:r>
              <a:rPr lang="en-US" dirty="0" smtClean="0">
                <a:solidFill>
                  <a:srgbClr val="000000"/>
                </a:solidFill>
              </a:rPr>
              <a:t>A </a:t>
            </a:r>
            <a:r>
              <a:rPr lang="en-US" dirty="0">
                <a:solidFill>
                  <a:srgbClr val="000000"/>
                </a:solidFill>
              </a:rPr>
              <a:t>list of the advisory council members and their stakeholder positions.</a:t>
            </a:r>
          </a:p>
          <a:p>
            <a:pPr marL="800100" lvl="1" indent="-342900" algn="l">
              <a:buFont typeface="Arial"/>
              <a:buChar char="•"/>
              <a:defRPr/>
            </a:pPr>
            <a:r>
              <a:rPr lang="en-US" dirty="0">
                <a:solidFill>
                  <a:srgbClr val="000000"/>
                </a:solidFill>
              </a:rPr>
              <a:t>The </a:t>
            </a:r>
            <a:r>
              <a:rPr lang="en-US" dirty="0" smtClean="0">
                <a:solidFill>
                  <a:srgbClr val="000000"/>
                </a:solidFill>
              </a:rPr>
              <a:t>agendas and  minutes </a:t>
            </a:r>
            <a:r>
              <a:rPr lang="en-US" dirty="0">
                <a:solidFill>
                  <a:srgbClr val="000000"/>
                </a:solidFill>
              </a:rPr>
              <a:t>from at least two meetings –</a:t>
            </a:r>
          </a:p>
          <a:p>
            <a:pPr marL="1257300" lvl="2" indent="-342900" algn="l">
              <a:buFont typeface="Wingdings" charset="2"/>
              <a:buChar char="§"/>
              <a:defRPr/>
            </a:pPr>
            <a:r>
              <a:rPr lang="en-US" dirty="0" smtClean="0">
                <a:solidFill>
                  <a:srgbClr val="000000"/>
                </a:solidFill>
              </a:rPr>
              <a:t>fall </a:t>
            </a:r>
            <a:r>
              <a:rPr lang="en-US" dirty="0">
                <a:solidFill>
                  <a:srgbClr val="000000"/>
                </a:solidFill>
              </a:rPr>
              <a:t>- share program goals </a:t>
            </a:r>
          </a:p>
          <a:p>
            <a:pPr marL="1257300" lvl="2" indent="-342900" algn="l">
              <a:buFont typeface="Wingdings" charset="2"/>
              <a:buChar char="§"/>
              <a:defRPr/>
            </a:pPr>
            <a:r>
              <a:rPr lang="en-US" dirty="0" smtClean="0">
                <a:solidFill>
                  <a:srgbClr val="000000"/>
                </a:solidFill>
              </a:rPr>
              <a:t>spring </a:t>
            </a:r>
            <a:r>
              <a:rPr lang="en-US" dirty="0">
                <a:solidFill>
                  <a:srgbClr val="000000"/>
                </a:solidFill>
              </a:rPr>
              <a:t>-  share results and </a:t>
            </a:r>
            <a:r>
              <a:rPr lang="en-US" dirty="0" smtClean="0">
                <a:solidFill>
                  <a:srgbClr val="000000"/>
                </a:solidFill>
              </a:rPr>
              <a:t>implications</a:t>
            </a:r>
            <a:endParaRPr lang="en-US" dirty="0">
              <a:solidFill>
                <a:srgbClr val="000000"/>
              </a:solidFill>
            </a:endParaRPr>
          </a:p>
          <a:p>
            <a:pPr marL="342900" indent="-342900" algn="l">
              <a:buFont typeface="Arial"/>
              <a:buChar char="•"/>
              <a:defRPr/>
            </a:pPr>
            <a:endParaRPr lang="en-US" dirty="0">
              <a:solidFill>
                <a:srgbClr val="000000"/>
              </a:solidFill>
              <a:latin typeface="Helvetica" pitchFamily="-84" charset="0"/>
              <a:ea typeface="ＭＳ Ｐゴシック" charset="0"/>
              <a:cs typeface="Helvetica" pitchFamily="-84" charset="0"/>
            </a:endParaRPr>
          </a:p>
          <a:p>
            <a:pPr algn="l">
              <a:defRPr/>
            </a:pPr>
            <a:endParaRPr lang="en-US" sz="2400" dirty="0">
              <a:solidFill>
                <a:schemeClr val="tx1"/>
              </a:solidFill>
              <a:latin typeface="Helvetica" pitchFamily="-84" charset="0"/>
              <a:ea typeface="ＭＳ Ｐゴシック" charset="0"/>
              <a:cs typeface="Helvetica" pitchFamily="-84" charset="0"/>
            </a:endParaRPr>
          </a:p>
        </p:txBody>
      </p:sp>
    </p:spTree>
    <p:extLst>
      <p:ext uri="{BB962C8B-B14F-4D97-AF65-F5344CB8AC3E}">
        <p14:creationId xmlns:p14="http://schemas.microsoft.com/office/powerpoint/2010/main" val="240089941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449889"/>
          </a:xfrm>
        </p:spPr>
        <p:txBody>
          <a:bodyPr>
            <a:noAutofit/>
          </a:bodyPr>
          <a:lstStyle/>
          <a:p>
            <a:pPr algn="ctr" eaLnBrk="1" fontAlgn="auto" hangingPunct="1">
              <a:spcAft>
                <a:spcPts val="0"/>
              </a:spcAft>
              <a:defRPr/>
            </a:pPr>
            <a:r>
              <a:rPr lang="en-US" sz="2800" dirty="0" smtClean="0">
                <a:solidFill>
                  <a:srgbClr val="4F6228"/>
                </a:solidFill>
                <a:ea typeface="Helvetica" pitchFamily="-84" charset="0"/>
              </a:rPr>
              <a:t>	</a:t>
            </a:r>
            <a:r>
              <a:rPr lang="en-US" sz="2800" dirty="0" smtClean="0">
                <a:solidFill>
                  <a:srgbClr val="4F6228"/>
                </a:solidFill>
                <a:ea typeface="Helvetica" pitchFamily="-84" charset="0"/>
              </a:rPr>
              <a:t/>
            </a:r>
            <a:br>
              <a:rPr lang="en-US" sz="2800" dirty="0" smtClean="0">
                <a:solidFill>
                  <a:srgbClr val="4F6228"/>
                </a:solidFill>
                <a:ea typeface="Helvetica" pitchFamily="-84" charset="0"/>
              </a:rPr>
            </a:br>
            <a:r>
              <a:rPr lang="en-US" sz="2800" dirty="0">
                <a:solidFill>
                  <a:srgbClr val="4F6228"/>
                </a:solidFill>
                <a:ea typeface="Helvetica" pitchFamily="-84" charset="0"/>
              </a:rPr>
              <a:t/>
            </a:r>
            <a:br>
              <a:rPr lang="en-US" sz="2800" dirty="0">
                <a:solidFill>
                  <a:srgbClr val="4F6228"/>
                </a:solidFill>
                <a:ea typeface="Helvetica" pitchFamily="-84" charset="0"/>
              </a:rPr>
            </a:br>
            <a:r>
              <a:rPr lang="en-US" sz="2800" dirty="0" smtClean="0">
                <a:solidFill>
                  <a:srgbClr val="4F6228"/>
                </a:solidFill>
                <a:ea typeface="Helvetica" pitchFamily="-84" charset="0"/>
              </a:rPr>
              <a:t/>
            </a:r>
            <a:br>
              <a:rPr lang="en-US" sz="2800" dirty="0" smtClean="0">
                <a:solidFill>
                  <a:srgbClr val="4F6228"/>
                </a:solidFill>
                <a:ea typeface="Helvetica" pitchFamily="-84" charset="0"/>
              </a:rPr>
            </a:br>
            <a:r>
              <a:rPr lang="en-US" sz="4000" dirty="0" smtClean="0">
                <a:solidFill>
                  <a:srgbClr val="4F6228"/>
                </a:solidFill>
                <a:ea typeface="Helvetica" pitchFamily="-84" charset="0"/>
              </a:rPr>
              <a:t>Program </a:t>
            </a:r>
            <a:r>
              <a:rPr lang="en-US" sz="4000" dirty="0" smtClean="0">
                <a:solidFill>
                  <a:srgbClr val="4F6228"/>
                </a:solidFill>
                <a:ea typeface="Helvetica" pitchFamily="-84" charset="0"/>
              </a:rPr>
              <a:t>Assessments</a:t>
            </a:r>
            <a:br>
              <a:rPr lang="en-US" sz="4000" dirty="0" smtClean="0">
                <a:solidFill>
                  <a:srgbClr val="4F6228"/>
                </a:solidFill>
                <a:ea typeface="Helvetica" pitchFamily="-84" charset="0"/>
              </a:rPr>
            </a:br>
            <a:endParaRPr lang="en-US" sz="4000" dirty="0">
              <a:solidFill>
                <a:srgbClr val="4F6228"/>
              </a:solidFill>
              <a:ea typeface="Helvetica" pitchFamily="-84" charset="0"/>
            </a:endParaRPr>
          </a:p>
        </p:txBody>
      </p:sp>
      <p:pic>
        <p:nvPicPr>
          <p:cNvPr id="5" name="Content Placeholder 4" descr="Program Assessment.jpg"/>
          <p:cNvPicPr>
            <a:picLocks noGrp="1" noChangeAspect="1"/>
          </p:cNvPicPr>
          <p:nvPr>
            <p:ph idx="1"/>
          </p:nvPr>
        </p:nvPicPr>
        <p:blipFill>
          <a:blip r:embed="rId3"/>
          <a:stretch>
            <a:fillRect/>
          </a:stretch>
        </p:blipFill>
        <p:spPr>
          <a:xfrm>
            <a:off x="2317855" y="1149685"/>
            <a:ext cx="4242433" cy="4866104"/>
          </a:xfrm>
          <a:effectLst>
            <a:softEdge rad="112500"/>
          </a:effectLst>
        </p:spPr>
      </p:pic>
    </p:spTree>
    <p:extLst>
      <p:ext uri="{BB962C8B-B14F-4D97-AF65-F5344CB8AC3E}">
        <p14:creationId xmlns:p14="http://schemas.microsoft.com/office/powerpoint/2010/main" val="24542673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725689419"/>
              </p:ext>
            </p:extLst>
          </p:nvPr>
        </p:nvGraphicFramePr>
        <p:xfrm>
          <a:off x="534736" y="1328120"/>
          <a:ext cx="8104791" cy="4500512"/>
        </p:xfrm>
        <a:graphic>
          <a:graphicData uri="http://schemas.openxmlformats.org/presentationml/2006/ole">
            <mc:AlternateContent xmlns:mc="http://schemas.openxmlformats.org/markup-compatibility/2006">
              <mc:Choice xmlns:v="urn:schemas-microsoft-com:vml" Requires="v">
                <p:oleObj spid="_x0000_s13339" name="Document" r:id="rId3" imgW="8445500" imgH="5930900" progId="Word.Document.12">
                  <p:embed/>
                </p:oleObj>
              </mc:Choice>
              <mc:Fallback>
                <p:oleObj name="Document" r:id="rId3" imgW="8445500" imgH="5930900" progId="Word.Document.12">
                  <p:embed/>
                  <p:pic>
                    <p:nvPicPr>
                      <p:cNvPr id="0" name=""/>
                      <p:cNvPicPr/>
                      <p:nvPr/>
                    </p:nvPicPr>
                    <p:blipFill>
                      <a:blip r:embed="rId4"/>
                      <a:stretch>
                        <a:fillRect/>
                      </a:stretch>
                    </p:blipFill>
                    <p:spPr>
                      <a:xfrm>
                        <a:off x="534736" y="1328120"/>
                        <a:ext cx="8104791" cy="4500512"/>
                      </a:xfrm>
                      <a:prstGeom prst="rect">
                        <a:avLst/>
                      </a:prstGeom>
                    </p:spPr>
                  </p:pic>
                </p:oleObj>
              </mc:Fallback>
            </mc:AlternateContent>
          </a:graphicData>
        </a:graphic>
      </p:graphicFrame>
      <p:sp>
        <p:nvSpPr>
          <p:cNvPr id="2" name="TextBox 1"/>
          <p:cNvSpPr txBox="1"/>
          <p:nvPr/>
        </p:nvSpPr>
        <p:spPr>
          <a:xfrm>
            <a:off x="3007895" y="681789"/>
            <a:ext cx="3749744" cy="646331"/>
          </a:xfrm>
          <a:prstGeom prst="rect">
            <a:avLst/>
          </a:prstGeom>
          <a:noFill/>
        </p:spPr>
        <p:txBody>
          <a:bodyPr wrap="none" rtlCol="0">
            <a:spAutoFit/>
          </a:bodyPr>
          <a:lstStyle/>
          <a:p>
            <a:r>
              <a:rPr lang="en-US" sz="3600" dirty="0" smtClean="0"/>
              <a:t>RAMP Assessment</a:t>
            </a:r>
            <a:endParaRPr lang="en-US" sz="3600" dirty="0"/>
          </a:p>
        </p:txBody>
      </p:sp>
    </p:spTree>
    <p:extLst>
      <p:ext uri="{BB962C8B-B14F-4D97-AF65-F5344CB8AC3E}">
        <p14:creationId xmlns:p14="http://schemas.microsoft.com/office/powerpoint/2010/main" val="162607899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679" y="1030640"/>
            <a:ext cx="8229600" cy="4704459"/>
          </a:xfrm>
        </p:spPr>
        <p:txBody>
          <a:bodyPr>
            <a:noAutofit/>
          </a:bodyPr>
          <a:lstStyle/>
          <a:p>
            <a:pPr algn="ctr">
              <a:lnSpc>
                <a:spcPct val="150000"/>
              </a:lnSpc>
              <a:buNone/>
            </a:pPr>
            <a:r>
              <a:rPr lang="en-US" sz="2400" dirty="0">
                <a:latin typeface="MV Boli" pitchFamily="2" charset="0"/>
                <a:cs typeface="MV Boli" pitchFamily="2" charset="0"/>
              </a:rPr>
              <a:t>RAMP and the National Model help us to more effectively evaluate our program and pinpoint areas of need.  Through collaboration with the School Improvement Team, we connect our school counseling program goals to the overall goals of the school.  This makes us an integral part of the school improvement process and makes the work that we do invaluable in the eyes of our stakeholders. </a:t>
            </a:r>
          </a:p>
          <a:p>
            <a:pPr algn="ctr">
              <a:lnSpc>
                <a:spcPct val="150000"/>
              </a:lnSpc>
              <a:buNone/>
            </a:pPr>
            <a:endParaRPr lang="en-US" sz="1200" dirty="0">
              <a:latin typeface="MV Boli" pitchFamily="2" charset="0"/>
              <a:cs typeface="MV Boli" pitchFamily="2" charset="0"/>
            </a:endParaRPr>
          </a:p>
          <a:p>
            <a:pPr marL="0" indent="0">
              <a:buNone/>
            </a:pPr>
            <a:r>
              <a:rPr lang="en-US" sz="1200" dirty="0"/>
              <a:t>		</a:t>
            </a:r>
            <a:r>
              <a:rPr lang="en-US" sz="2000" dirty="0"/>
              <a:t>				--2015 RAMP School</a:t>
            </a:r>
          </a:p>
        </p:txBody>
      </p:sp>
    </p:spTree>
    <p:extLst>
      <p:ext uri="{BB962C8B-B14F-4D97-AF65-F5344CB8AC3E}">
        <p14:creationId xmlns:p14="http://schemas.microsoft.com/office/powerpoint/2010/main" val="212914797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8000"/>
            <a:ext cx="8229600" cy="1042737"/>
          </a:xfrm>
        </p:spPr>
        <p:txBody>
          <a:bodyPr>
            <a:normAutofit fontScale="90000"/>
          </a:bodyPr>
          <a:lstStyle/>
          <a:p>
            <a:pPr algn="ctr"/>
            <a:r>
              <a:rPr lang="en-US" dirty="0" smtClean="0"/>
              <a:t/>
            </a:r>
            <a:br>
              <a:rPr lang="en-US" dirty="0" smtClean="0"/>
            </a:br>
            <a:r>
              <a:rPr lang="en-US" dirty="0" smtClean="0"/>
              <a:t/>
            </a:r>
            <a:br>
              <a:rPr lang="en-US" dirty="0" smtClean="0"/>
            </a:br>
            <a:r>
              <a:rPr lang="en-US" sz="4000" dirty="0" smtClean="0"/>
              <a:t>RAMP </a:t>
            </a:r>
            <a:r>
              <a:rPr lang="en-US" sz="4000" dirty="0"/>
              <a:t>– How?</a:t>
            </a:r>
            <a:br>
              <a:rPr lang="en-US" sz="4000" dirty="0"/>
            </a:br>
            <a:endParaRPr lang="en-US" sz="4000" dirty="0"/>
          </a:p>
        </p:txBody>
      </p:sp>
      <p:sp>
        <p:nvSpPr>
          <p:cNvPr id="3" name="Content Placeholder 2"/>
          <p:cNvSpPr>
            <a:spLocks noGrp="1"/>
          </p:cNvSpPr>
          <p:nvPr>
            <p:ph idx="1"/>
          </p:nvPr>
        </p:nvSpPr>
        <p:spPr>
          <a:xfrm>
            <a:off x="457200" y="1284111"/>
            <a:ext cx="8229600" cy="5072240"/>
          </a:xfrm>
        </p:spPr>
        <p:txBody>
          <a:bodyPr>
            <a:normAutofit fontScale="92500" lnSpcReduction="20000"/>
          </a:bodyPr>
          <a:lstStyle/>
          <a:p>
            <a:pPr marL="0" indent="0">
              <a:buNone/>
            </a:pPr>
            <a:r>
              <a:rPr lang="en-US" dirty="0" smtClean="0"/>
              <a:t>Know it’s a multi-year process</a:t>
            </a:r>
          </a:p>
          <a:p>
            <a:pPr marL="0" indent="0">
              <a:buNone/>
            </a:pPr>
            <a:r>
              <a:rPr lang="en-US" dirty="0"/>
              <a:t>ASCA web site </a:t>
            </a:r>
            <a:endParaRPr lang="en-US" dirty="0" smtClean="0"/>
          </a:p>
          <a:p>
            <a:pPr marL="0" indent="0">
              <a:buNone/>
            </a:pPr>
            <a:r>
              <a:rPr lang="en-US" dirty="0"/>
              <a:t>	</a:t>
            </a:r>
            <a:r>
              <a:rPr lang="en-US" dirty="0" smtClean="0"/>
              <a:t>Read </a:t>
            </a:r>
            <a:r>
              <a:rPr lang="en-US" dirty="0"/>
              <a:t>RAMP recipient's </a:t>
            </a:r>
            <a:r>
              <a:rPr lang="en-US" dirty="0" smtClean="0"/>
              <a:t>applications</a:t>
            </a:r>
          </a:p>
          <a:p>
            <a:pPr marL="0" indent="0">
              <a:buNone/>
            </a:pPr>
            <a:r>
              <a:rPr lang="en-US" dirty="0"/>
              <a:t>	</a:t>
            </a:r>
            <a:r>
              <a:rPr lang="en-US" dirty="0" smtClean="0"/>
              <a:t>Use RAMP resources </a:t>
            </a:r>
            <a:endParaRPr lang="en-US" dirty="0"/>
          </a:p>
          <a:p>
            <a:pPr marL="0" indent="0">
              <a:buNone/>
            </a:pPr>
            <a:r>
              <a:rPr lang="en-US" dirty="0"/>
              <a:t>Read </a:t>
            </a:r>
            <a:r>
              <a:rPr lang="en-US" dirty="0" smtClean="0"/>
              <a:t>the rubric</a:t>
            </a:r>
            <a:r>
              <a:rPr lang="en-US" dirty="0"/>
              <a:t>, read </a:t>
            </a:r>
            <a:r>
              <a:rPr lang="en-US" dirty="0" smtClean="0"/>
              <a:t>the rubric</a:t>
            </a:r>
            <a:r>
              <a:rPr lang="en-US" dirty="0"/>
              <a:t>, read the </a:t>
            </a:r>
            <a:r>
              <a:rPr lang="en-US" dirty="0" smtClean="0"/>
              <a:t>rubric</a:t>
            </a:r>
          </a:p>
          <a:p>
            <a:pPr marL="0" indent="0">
              <a:buNone/>
            </a:pPr>
            <a:r>
              <a:rPr lang="en-US" dirty="0"/>
              <a:t>Complete a program assessment</a:t>
            </a:r>
          </a:p>
          <a:p>
            <a:pPr marL="0" indent="0">
              <a:buNone/>
            </a:pPr>
            <a:r>
              <a:rPr lang="en-US" dirty="0" smtClean="0"/>
              <a:t>Create </a:t>
            </a:r>
            <a:r>
              <a:rPr lang="en-US" dirty="0"/>
              <a:t>implementation </a:t>
            </a:r>
            <a:r>
              <a:rPr lang="en-US" dirty="0" smtClean="0"/>
              <a:t>plan</a:t>
            </a:r>
          </a:p>
          <a:p>
            <a:pPr marL="0" indent="0">
              <a:buNone/>
            </a:pPr>
            <a:r>
              <a:rPr lang="en-US" dirty="0" smtClean="0"/>
              <a:t>Start </a:t>
            </a:r>
            <a:r>
              <a:rPr lang="en-US" dirty="0"/>
              <a:t>with 1 or 2 components </a:t>
            </a:r>
            <a:endParaRPr lang="en-US" dirty="0" smtClean="0"/>
          </a:p>
          <a:p>
            <a:pPr marL="0" indent="0">
              <a:buNone/>
            </a:pPr>
            <a:r>
              <a:rPr lang="en-US" dirty="0" smtClean="0"/>
              <a:t>Identify mentor </a:t>
            </a:r>
          </a:p>
          <a:p>
            <a:pPr marL="0" indent="0">
              <a:buNone/>
            </a:pPr>
            <a:r>
              <a:rPr lang="en-US" dirty="0" smtClean="0"/>
              <a:t>Use resources</a:t>
            </a:r>
          </a:p>
          <a:p>
            <a:pPr marL="0" indent="0">
              <a:buNone/>
            </a:pPr>
            <a:r>
              <a:rPr lang="en-US" dirty="0"/>
              <a:t>	</a:t>
            </a:r>
            <a:r>
              <a:rPr lang="en-US" dirty="0" smtClean="0"/>
              <a:t>Implementation guide</a:t>
            </a:r>
          </a:p>
          <a:p>
            <a:pPr marL="0" indent="0">
              <a:buNone/>
            </a:pPr>
            <a:r>
              <a:rPr lang="en-US" dirty="0"/>
              <a:t>	</a:t>
            </a:r>
            <a:r>
              <a:rPr lang="en-US" dirty="0" smtClean="0"/>
              <a:t>Webinars</a:t>
            </a:r>
          </a:p>
          <a:p>
            <a:pPr marL="0" indent="0">
              <a:buNone/>
            </a:pPr>
            <a:r>
              <a:rPr lang="en-US" dirty="0"/>
              <a:t>	</a:t>
            </a:r>
            <a:r>
              <a:rPr lang="en-US" dirty="0" smtClean="0"/>
              <a:t>ASCA articles</a:t>
            </a:r>
          </a:p>
          <a:p>
            <a:pPr marL="0" indent="0">
              <a:buNone/>
            </a:pPr>
            <a:r>
              <a:rPr lang="en-US" dirty="0"/>
              <a:t>	</a:t>
            </a:r>
            <a:r>
              <a:rPr lang="en-US" dirty="0" smtClean="0"/>
              <a:t>ASCA – U</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35526336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98" y="753626"/>
            <a:ext cx="8978202" cy="1180681"/>
          </a:xfrm>
        </p:spPr>
        <p:txBody>
          <a:bodyPr wrap="square" numCol="1" anchorCtr="0" compatLnSpc="1">
            <a:prstTxWarp prst="textNoShape">
              <a:avLst/>
            </a:prstTxWarp>
            <a:normAutofit fontScale="90000"/>
          </a:bodyPr>
          <a:lstStyle/>
          <a:p>
            <a:pPr eaLnBrk="1" hangingPunct="1">
              <a:defRPr/>
            </a:pPr>
            <a:r>
              <a:rPr lang="en-US" dirty="0">
                <a:latin typeface="Helvetica" charset="0"/>
                <a:cs typeface="Helvetica" charset="0"/>
              </a:rPr>
              <a:t>RAMP </a:t>
            </a:r>
            <a:r>
              <a:rPr lang="en-US" dirty="0" smtClean="0">
                <a:latin typeface="Helvetica" charset="0"/>
                <a:cs typeface="Helvetica" charset="0"/>
              </a:rPr>
              <a:t>Application Process</a:t>
            </a:r>
            <a:br>
              <a:rPr lang="en-US" dirty="0" smtClean="0">
                <a:latin typeface="Helvetica" charset="0"/>
                <a:cs typeface="Helvetica" charset="0"/>
              </a:rPr>
            </a:br>
            <a:r>
              <a:rPr lang="en-US" sz="3600" dirty="0" smtClean="0">
                <a:latin typeface="Helvetica" charset="0"/>
                <a:cs typeface="Helvetica" charset="0"/>
              </a:rPr>
              <a:t>12 </a:t>
            </a:r>
            <a:r>
              <a:rPr lang="en-US" sz="3600" dirty="0">
                <a:latin typeface="Helvetica" charset="0"/>
                <a:cs typeface="Helvetica" charset="0"/>
              </a:rPr>
              <a:t>Components</a:t>
            </a:r>
          </a:p>
        </p:txBody>
      </p:sp>
      <p:pic>
        <p:nvPicPr>
          <p:cNvPr id="5" name="Picture 4"/>
          <p:cNvPicPr/>
          <p:nvPr/>
        </p:nvPicPr>
        <p:blipFill rotWithShape="1">
          <a:blip r:embed="rId3"/>
          <a:srcRect l="18590" t="19173" r="32307" b="46773"/>
          <a:stretch/>
        </p:blipFill>
        <p:spPr bwMode="auto">
          <a:xfrm>
            <a:off x="2186995" y="1934307"/>
            <a:ext cx="6762540" cy="44059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9494272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sz="4800" dirty="0" smtClean="0">
                <a:ea typeface="+mj-ea"/>
              </a:rPr>
              <a:t>Points</a:t>
            </a:r>
            <a:endParaRPr lang="en-US" sz="4800" dirty="0">
              <a:ea typeface="+mj-ea"/>
            </a:endParaRPr>
          </a:p>
        </p:txBody>
      </p:sp>
      <p:pic>
        <p:nvPicPr>
          <p:cNvPr id="4" name="Content Placeholder 3" descr="54.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rot="1588120">
            <a:off x="2133600" y="1332748"/>
            <a:ext cx="4572000" cy="4572000"/>
          </a:xfrm>
          <a:effectLst>
            <a:outerShdw blurRad="63500" algn="tl" rotWithShape="0">
              <a:srgbClr val="000000">
                <a:alpha val="70000"/>
              </a:srgbClr>
            </a:outerShdw>
          </a:effectLst>
        </p:spPr>
      </p:pic>
      <p:sp>
        <p:nvSpPr>
          <p:cNvPr id="5" name="Rectangle 4"/>
          <p:cNvSpPr/>
          <p:nvPr/>
        </p:nvSpPr>
        <p:spPr>
          <a:xfrm>
            <a:off x="4419600" y="2362200"/>
            <a:ext cx="9906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35844" name="Picture 5" descr="1 to 5.jpg"/>
          <p:cNvPicPr>
            <a:picLocks noChangeAspect="1"/>
          </p:cNvPicPr>
          <p:nvPr/>
        </p:nvPicPr>
        <p:blipFill>
          <a:blip r:embed="rId4">
            <a:extLst>
              <a:ext uri="{28A0092B-C50C-407E-A947-70E740481C1C}">
                <a14:useLocalDpi xmlns:a14="http://schemas.microsoft.com/office/drawing/2010/main" val="0"/>
              </a:ext>
            </a:extLst>
          </a:blip>
          <a:srcRect r="76744"/>
          <a:stretch>
            <a:fillRect/>
          </a:stretch>
        </p:blipFill>
        <p:spPr bwMode="auto">
          <a:xfrm>
            <a:off x="7620000" y="1371600"/>
            <a:ext cx="4572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03722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RAMP vs. Model</a:t>
            </a:r>
            <a:endParaRPr lang="en-US" dirty="0"/>
          </a:p>
        </p:txBody>
      </p:sp>
      <p:sp>
        <p:nvSpPr>
          <p:cNvPr id="2" name="Content Placeholder 1"/>
          <p:cNvSpPr>
            <a:spLocks noGrp="1"/>
          </p:cNvSpPr>
          <p:nvPr>
            <p:ph idx="1"/>
          </p:nvPr>
        </p:nvSpPr>
        <p:spPr/>
        <p:txBody>
          <a:bodyPr/>
          <a:lstStyle/>
          <a:p>
            <a:pPr>
              <a:spcAft>
                <a:spcPts val="1350"/>
              </a:spcAft>
            </a:pPr>
            <a:r>
              <a:rPr lang="en-US" b="1" dirty="0"/>
              <a:t>Need to read books</a:t>
            </a:r>
          </a:p>
          <a:p>
            <a:pPr lvl="1">
              <a:spcAft>
                <a:spcPts val="1350"/>
              </a:spcAft>
            </a:pPr>
            <a:r>
              <a:rPr lang="en-US" dirty="0" smtClean="0"/>
              <a:t>ASCA National Model, 3</a:t>
            </a:r>
            <a:r>
              <a:rPr lang="en-US" baseline="30000" dirty="0" smtClean="0"/>
              <a:t>rd</a:t>
            </a:r>
            <a:r>
              <a:rPr lang="en-US" dirty="0" smtClean="0"/>
              <a:t> edition</a:t>
            </a:r>
          </a:p>
          <a:p>
            <a:pPr lvl="1">
              <a:spcAft>
                <a:spcPts val="1350"/>
              </a:spcAft>
            </a:pPr>
            <a:r>
              <a:rPr lang="en-US" dirty="0" smtClean="0"/>
              <a:t>Making Data Work</a:t>
            </a:r>
          </a:p>
          <a:p>
            <a:pPr lvl="1">
              <a:spcAft>
                <a:spcPts val="1350"/>
              </a:spcAft>
            </a:pPr>
            <a:r>
              <a:rPr lang="en-US" dirty="0" smtClean="0"/>
              <a:t>ASCA National Model Implementation Guide</a:t>
            </a:r>
          </a:p>
          <a:p>
            <a:pPr>
              <a:spcAft>
                <a:spcPts val="1350"/>
              </a:spcAft>
            </a:pPr>
            <a:r>
              <a:rPr lang="en-US" b="1" dirty="0"/>
              <a:t>Do not depend on the 12 rubrics to fully explain the components</a:t>
            </a:r>
          </a:p>
        </p:txBody>
      </p:sp>
    </p:spTree>
    <p:extLst>
      <p:ext uri="{BB962C8B-B14F-4D97-AF65-F5344CB8AC3E}">
        <p14:creationId xmlns:p14="http://schemas.microsoft.com/office/powerpoint/2010/main" val="213071562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8632"/>
            <a:ext cx="8229600" cy="748631"/>
          </a:xfrm>
        </p:spPr>
        <p:txBody>
          <a:bodyPr>
            <a:normAutofit fontScale="90000"/>
          </a:bodyPr>
          <a:lstStyle/>
          <a:p>
            <a:pPr eaLnBrk="1" fontAlgn="auto" hangingPunct="1">
              <a:spcAft>
                <a:spcPts val="0"/>
              </a:spcAft>
              <a:defRPr/>
            </a:pPr>
            <a:r>
              <a:rPr lang="en-US" dirty="0" smtClean="0">
                <a:ea typeface="+mj-ea"/>
              </a:rPr>
              <a:t>Resubmission</a:t>
            </a:r>
            <a:endParaRPr lang="en-US" dirty="0">
              <a:ea typeface="+mj-ea"/>
            </a:endParaRPr>
          </a:p>
        </p:txBody>
      </p:sp>
      <p:pic>
        <p:nvPicPr>
          <p:cNvPr id="36866" name="Content Placeholder 3" descr="49.png"/>
          <p:cNvPicPr>
            <a:picLocks noGrp="1" noChangeAspect="1"/>
          </p:cNvPicPr>
          <p:nvPr>
            <p:ph idx="1"/>
          </p:nvPr>
        </p:nvPicPr>
        <p:blipFill>
          <a:blip r:embed="rId3">
            <a:extLst>
              <a:ext uri="{28A0092B-C50C-407E-A947-70E740481C1C}">
                <a14:useLocalDpi xmlns:a14="http://schemas.microsoft.com/office/drawing/2010/main" val="0"/>
              </a:ext>
            </a:extLst>
          </a:blip>
          <a:srcRect t="16707" b="16707"/>
          <a:stretch>
            <a:fillRect/>
          </a:stretch>
        </p:blipFill>
        <p:spPr>
          <a:xfrm>
            <a:off x="762000" y="1957892"/>
            <a:ext cx="7543800" cy="3886200"/>
          </a:xfrm>
        </p:spPr>
      </p:pic>
    </p:spTree>
    <p:extLst>
      <p:ext uri="{BB962C8B-B14F-4D97-AF65-F5344CB8AC3E}">
        <p14:creationId xmlns:p14="http://schemas.microsoft.com/office/powerpoint/2010/main" val="413230386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rPr>
              <a:t>Narrative </a:t>
            </a:r>
            <a:endParaRPr lang="en-US" dirty="0">
              <a:ea typeface="+mj-ea"/>
            </a:endParaRPr>
          </a:p>
        </p:txBody>
      </p:sp>
      <p:sp>
        <p:nvSpPr>
          <p:cNvPr id="34818" name="Content Placeholder 2"/>
          <p:cNvSpPr>
            <a:spLocks noGrp="1"/>
          </p:cNvSpPr>
          <p:nvPr>
            <p:ph idx="1"/>
          </p:nvPr>
        </p:nvSpPr>
        <p:spPr/>
        <p:txBody>
          <a:bodyPr/>
          <a:lstStyle/>
          <a:p>
            <a:pPr eaLnBrk="1" hangingPunct="1"/>
            <a:r>
              <a:rPr lang="en-US" sz="4000" dirty="0">
                <a:latin typeface="Helvetica" charset="0"/>
                <a:cs typeface="Helvetica" charset="0"/>
              </a:rPr>
              <a:t>300 – 750 </a:t>
            </a:r>
            <a:r>
              <a:rPr lang="en-US" sz="4000" dirty="0" smtClean="0">
                <a:latin typeface="Helvetica" charset="0"/>
                <a:cs typeface="Helvetica" charset="0"/>
              </a:rPr>
              <a:t>words</a:t>
            </a:r>
          </a:p>
          <a:p>
            <a:pPr eaLnBrk="1" hangingPunct="1"/>
            <a:r>
              <a:rPr lang="en-US" sz="4000" dirty="0" smtClean="0">
                <a:latin typeface="Helvetica" charset="0"/>
                <a:cs typeface="Helvetica" charset="0"/>
              </a:rPr>
              <a:t>Video </a:t>
            </a:r>
            <a:endParaRPr lang="en-US" dirty="0">
              <a:latin typeface="Helvetica" charset="0"/>
              <a:cs typeface="Helvetica" charset="0"/>
            </a:endParaRPr>
          </a:p>
          <a:p>
            <a:pPr eaLnBrk="1" hangingPunct="1"/>
            <a:endParaRPr lang="en-US" sz="4000" dirty="0">
              <a:latin typeface="Helvetica" charset="0"/>
              <a:cs typeface="Helvetica" charset="0"/>
            </a:endParaRPr>
          </a:p>
          <a:p>
            <a:pPr marL="0" indent="0" eaLnBrk="1" hangingPunct="1">
              <a:buNone/>
            </a:pPr>
            <a:r>
              <a:rPr lang="en-US" sz="3600" dirty="0" smtClean="0">
                <a:latin typeface="Helvetica" charset="0"/>
                <a:cs typeface="Helvetica" charset="0"/>
              </a:rPr>
              <a:t>Check the web site for examples</a:t>
            </a:r>
            <a:endParaRPr lang="en-US" sz="3600" dirty="0">
              <a:latin typeface="Helvetica" charset="0"/>
              <a:cs typeface="Helvetica" charset="0"/>
            </a:endParaRPr>
          </a:p>
        </p:txBody>
      </p:sp>
      <p:pic>
        <p:nvPicPr>
          <p:cNvPr id="4" name="Picture 3" descr="paintbrush.jpg"/>
          <p:cNvPicPr>
            <a:picLocks noChangeAspect="1"/>
          </p:cNvPicPr>
          <p:nvPr/>
        </p:nvPicPr>
        <p:blipFill>
          <a:blip r:embed="rId2" cstate="print"/>
          <a:stretch>
            <a:fillRect/>
          </a:stretch>
        </p:blipFill>
        <p:spPr>
          <a:xfrm>
            <a:off x="5309936" y="1103606"/>
            <a:ext cx="3050005" cy="203333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91855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Supplemental Documentation</a:t>
            </a:r>
            <a:endParaRPr lang="en-US" dirty="0"/>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8909" y="274638"/>
            <a:ext cx="1103061" cy="1143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7767" y="948964"/>
            <a:ext cx="3018568" cy="301856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6774" y="3266768"/>
            <a:ext cx="3640026" cy="2650394"/>
          </a:xfrm>
          <a:prstGeom prst="rect">
            <a:avLst/>
          </a:prstGeom>
        </p:spPr>
      </p:pic>
    </p:spTree>
    <p:extLst>
      <p:ext uri="{BB962C8B-B14F-4D97-AF65-F5344CB8AC3E}">
        <p14:creationId xmlns:p14="http://schemas.microsoft.com/office/powerpoint/2010/main" val="2072684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2778"/>
            <a:ext cx="8229600" cy="2427854"/>
          </a:xfrm>
        </p:spPr>
        <p:txBody>
          <a:bodyPr>
            <a:normAutofit/>
          </a:bodyPr>
          <a:lstStyle/>
          <a:p>
            <a:pPr algn="ctr"/>
            <a:r>
              <a:rPr lang="en-US" sz="2700" dirty="0"/>
              <a:t>Need help applying for RAMP? </a:t>
            </a:r>
            <a:r>
              <a:rPr lang="en-US" sz="2700" dirty="0" smtClean="0"/>
              <a:t/>
            </a:r>
            <a:br>
              <a:rPr lang="en-US" sz="2700" dirty="0" smtClean="0"/>
            </a:br>
            <a:r>
              <a:rPr lang="en-US" sz="2700" dirty="0" smtClean="0"/>
              <a:t>Want </a:t>
            </a:r>
            <a:r>
              <a:rPr lang="en-US" sz="2700" dirty="0"/>
              <a:t>to know if it's worth your time? </a:t>
            </a:r>
            <a:r>
              <a:rPr lang="en-US" sz="2700" dirty="0" smtClean="0"/>
              <a:t/>
            </a:r>
            <a:br>
              <a:rPr lang="en-US" sz="2700" dirty="0" smtClean="0"/>
            </a:br>
            <a:r>
              <a:rPr lang="en-US" sz="2700" dirty="0" smtClean="0"/>
              <a:t>Not </a:t>
            </a:r>
            <a:r>
              <a:rPr lang="en-US" sz="2700" dirty="0"/>
              <a:t>sure how to get started? </a:t>
            </a:r>
            <a:r>
              <a:rPr lang="en-US" sz="2700" dirty="0" smtClean="0"/>
              <a:t/>
            </a:r>
            <a:br>
              <a:rPr lang="en-US" sz="2700" dirty="0" smtClean="0"/>
            </a:br>
            <a:r>
              <a:rPr lang="en-US" dirty="0" err="1" smtClean="0"/>
              <a:t>www.schoolcounselor.org</a:t>
            </a:r>
            <a:endParaRPr lang="en-US" dirty="0"/>
          </a:p>
        </p:txBody>
      </p:sp>
      <p:sp>
        <p:nvSpPr>
          <p:cNvPr id="3" name="Content Placeholder 2"/>
          <p:cNvSpPr>
            <a:spLocks noGrp="1"/>
          </p:cNvSpPr>
          <p:nvPr>
            <p:ph idx="1"/>
          </p:nvPr>
        </p:nvSpPr>
        <p:spPr>
          <a:xfrm>
            <a:off x="457200" y="3316111"/>
            <a:ext cx="8229600" cy="3040240"/>
          </a:xfrm>
        </p:spPr>
        <p:txBody>
          <a:bodyPr/>
          <a:lstStyle/>
          <a:p>
            <a:pPr marL="0" indent="0">
              <a:buNone/>
            </a:pPr>
            <a:r>
              <a:rPr lang="en-US" sz="3600" dirty="0" smtClean="0">
                <a:hlinkClick r:id="rId2"/>
              </a:rPr>
              <a:t>Scoring </a:t>
            </a:r>
            <a:r>
              <a:rPr lang="en-US" sz="3600" dirty="0">
                <a:hlinkClick r:id="rId2"/>
              </a:rPr>
              <a:t>rubric</a:t>
            </a:r>
          </a:p>
          <a:p>
            <a:pPr marL="0" indent="0">
              <a:buNone/>
            </a:pPr>
            <a:r>
              <a:rPr lang="en-US" sz="3600" dirty="0">
                <a:hlinkClick r:id="rId3"/>
              </a:rPr>
              <a:t>Examples of outstanding RAMP applications</a:t>
            </a:r>
          </a:p>
          <a:p>
            <a:pPr marL="0" indent="0">
              <a:buNone/>
            </a:pPr>
            <a:r>
              <a:rPr lang="en-US" sz="3600" dirty="0">
                <a:hlinkClick r:id="rId4"/>
              </a:rPr>
              <a:t>RAMP tips checklist</a:t>
            </a:r>
          </a:p>
          <a:p>
            <a:pPr marL="0" indent="0">
              <a:buNone/>
            </a:pPr>
            <a:endParaRPr lang="en-US" dirty="0"/>
          </a:p>
        </p:txBody>
      </p:sp>
    </p:spTree>
    <p:extLst>
      <p:ext uri="{BB962C8B-B14F-4D97-AF65-F5344CB8AC3E}">
        <p14:creationId xmlns:p14="http://schemas.microsoft.com/office/powerpoint/2010/main" val="206998782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7222"/>
            <a:ext cx="8229600" cy="790222"/>
          </a:xfrm>
        </p:spPr>
        <p:txBody>
          <a:bodyPr>
            <a:noAutofit/>
          </a:bodyPr>
          <a:lstStyle/>
          <a:p>
            <a:r>
              <a:rPr lang="en-US" sz="3600" b="1" dirty="0"/>
              <a:t>RAMP Scoring Rubric: Section Webinars</a:t>
            </a:r>
            <a:r>
              <a:rPr lang="en-US" sz="3600" dirty="0"/>
              <a:t/>
            </a:r>
            <a:br>
              <a:rPr lang="en-US" sz="3600" dirty="0"/>
            </a:br>
            <a:endParaRPr lang="en-US" sz="3600" dirty="0"/>
          </a:p>
        </p:txBody>
      </p:sp>
      <p:sp>
        <p:nvSpPr>
          <p:cNvPr id="3" name="Content Placeholder 2"/>
          <p:cNvSpPr>
            <a:spLocks noGrp="1"/>
          </p:cNvSpPr>
          <p:nvPr>
            <p:ph idx="1"/>
          </p:nvPr>
        </p:nvSpPr>
        <p:spPr>
          <a:xfrm>
            <a:off x="457200" y="1495778"/>
            <a:ext cx="8229600" cy="4860573"/>
          </a:xfrm>
        </p:spPr>
        <p:txBody>
          <a:bodyPr>
            <a:normAutofit fontScale="70000" lnSpcReduction="20000"/>
          </a:bodyPr>
          <a:lstStyle/>
          <a:p>
            <a:pPr marL="0" indent="0">
              <a:buNone/>
            </a:pPr>
            <a:r>
              <a:rPr lang="en-US" sz="3400" dirty="0" smtClean="0">
                <a:hlinkClick r:id="rId2"/>
              </a:rPr>
              <a:t>Section </a:t>
            </a:r>
            <a:r>
              <a:rPr lang="en-US" sz="3400" dirty="0">
                <a:hlinkClick r:id="rId2"/>
              </a:rPr>
              <a:t>1: Vision Statement</a:t>
            </a:r>
          </a:p>
          <a:p>
            <a:pPr marL="0" indent="0">
              <a:buNone/>
            </a:pPr>
            <a:r>
              <a:rPr lang="en-US" sz="3400" dirty="0">
                <a:hlinkClick r:id="rId3"/>
              </a:rPr>
              <a:t>Section 2: Mission Statement</a:t>
            </a:r>
          </a:p>
          <a:p>
            <a:pPr marL="0" indent="0">
              <a:buNone/>
            </a:pPr>
            <a:r>
              <a:rPr lang="en-US" sz="3400" dirty="0">
                <a:hlinkClick r:id="rId4"/>
              </a:rPr>
              <a:t>Section 3: School Counseling Program Goals</a:t>
            </a:r>
          </a:p>
          <a:p>
            <a:pPr marL="0" indent="0">
              <a:buNone/>
            </a:pPr>
            <a:r>
              <a:rPr lang="en-US" sz="3400" dirty="0">
                <a:hlinkClick r:id="rId5"/>
              </a:rPr>
              <a:t>Section 4: ASCA Mindsets &amp; Behaviors for Student Success</a:t>
            </a:r>
          </a:p>
          <a:p>
            <a:pPr marL="0" indent="0">
              <a:buNone/>
            </a:pPr>
            <a:r>
              <a:rPr lang="en-US" sz="3400" dirty="0">
                <a:hlinkClick r:id="rId6"/>
              </a:rPr>
              <a:t>Section 5: Annual Agreement </a:t>
            </a:r>
          </a:p>
          <a:p>
            <a:pPr marL="0" indent="0">
              <a:buNone/>
            </a:pPr>
            <a:r>
              <a:rPr lang="en-US" sz="3400" dirty="0">
                <a:hlinkClick r:id="rId7"/>
              </a:rPr>
              <a:t>Section 6: Advisory Council</a:t>
            </a:r>
          </a:p>
          <a:p>
            <a:pPr marL="0" indent="0">
              <a:buNone/>
            </a:pPr>
            <a:r>
              <a:rPr lang="en-US" sz="3400" dirty="0">
                <a:hlinkClick r:id="rId8"/>
              </a:rPr>
              <a:t>Section 7: Calendars</a:t>
            </a:r>
          </a:p>
          <a:p>
            <a:pPr marL="0" indent="0">
              <a:buNone/>
            </a:pPr>
            <a:r>
              <a:rPr lang="en-US" sz="3400" dirty="0">
                <a:hlinkClick r:id="rId9"/>
              </a:rPr>
              <a:t>Section 8: School Counseling Core Curriculum Action Plan and Lesson Plans</a:t>
            </a:r>
          </a:p>
          <a:p>
            <a:pPr marL="0" indent="0">
              <a:buNone/>
            </a:pPr>
            <a:r>
              <a:rPr lang="en-US" sz="3400" dirty="0">
                <a:hlinkClick r:id="rId10"/>
              </a:rPr>
              <a:t>Section 9: School Counseling Core Curriculum Results Report</a:t>
            </a:r>
          </a:p>
          <a:p>
            <a:pPr marL="0" indent="0">
              <a:buNone/>
            </a:pPr>
            <a:r>
              <a:rPr lang="en-US" sz="3400" dirty="0">
                <a:hlinkClick r:id="rId11"/>
              </a:rPr>
              <a:t>Section 10. Small-Group Responsive Services</a:t>
            </a:r>
          </a:p>
          <a:p>
            <a:pPr marL="0" indent="0">
              <a:buNone/>
            </a:pPr>
            <a:r>
              <a:rPr lang="en-US" sz="3400" dirty="0">
                <a:hlinkClick r:id="rId12"/>
              </a:rPr>
              <a:t>Section 11: Closing-the-Gap Results Report</a:t>
            </a:r>
          </a:p>
          <a:p>
            <a:pPr marL="0" indent="0">
              <a:buNone/>
            </a:pPr>
            <a:r>
              <a:rPr lang="en-US" sz="3400" dirty="0">
                <a:hlinkClick r:id="rId13"/>
              </a:rPr>
              <a:t>Section 12: Program Evaluation Reflection</a:t>
            </a:r>
          </a:p>
          <a:p>
            <a:pPr marL="0" indent="0">
              <a:buNone/>
            </a:pPr>
            <a:endParaRPr lang="en-US" dirty="0"/>
          </a:p>
        </p:txBody>
      </p:sp>
    </p:spTree>
    <p:extLst>
      <p:ext uri="{BB962C8B-B14F-4D97-AF65-F5344CB8AC3E}">
        <p14:creationId xmlns:p14="http://schemas.microsoft.com/office/powerpoint/2010/main" val="82065882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a:t>Additional Helpful Webinars</a:t>
            </a:r>
            <a:r>
              <a:rPr lang="en-US" sz="4400" dirty="0"/>
              <a:t/>
            </a:r>
            <a:br>
              <a:rPr lang="en-US" sz="4400" dirty="0"/>
            </a:br>
            <a:endParaRPr lang="en-US" sz="4400" dirty="0"/>
          </a:p>
        </p:txBody>
      </p:sp>
      <p:sp>
        <p:nvSpPr>
          <p:cNvPr id="3" name="Content Placeholder 2"/>
          <p:cNvSpPr>
            <a:spLocks noGrp="1"/>
          </p:cNvSpPr>
          <p:nvPr>
            <p:ph idx="1"/>
          </p:nvPr>
        </p:nvSpPr>
        <p:spPr/>
        <p:txBody>
          <a:bodyPr>
            <a:normAutofit/>
          </a:bodyPr>
          <a:lstStyle/>
          <a:p>
            <a:pPr marL="0" indent="0">
              <a:buNone/>
            </a:pPr>
            <a:r>
              <a:rPr lang="en-US" sz="3600" dirty="0" smtClean="0">
                <a:hlinkClick r:id="rId2"/>
              </a:rPr>
              <a:t>RAMP </a:t>
            </a:r>
            <a:r>
              <a:rPr lang="en-US" sz="3600" dirty="0">
                <a:hlinkClick r:id="rId2"/>
              </a:rPr>
              <a:t>Rubric Ready</a:t>
            </a:r>
          </a:p>
          <a:p>
            <a:pPr marL="0" indent="0">
              <a:buNone/>
            </a:pPr>
            <a:r>
              <a:rPr lang="en-US" sz="3600" dirty="0">
                <a:hlinkClick r:id="rId3"/>
              </a:rPr>
              <a:t>ASCA National Model Implementation Guide</a:t>
            </a:r>
          </a:p>
          <a:p>
            <a:pPr marL="0" indent="0">
              <a:buNone/>
            </a:pPr>
            <a:r>
              <a:rPr lang="en-US" sz="3600" dirty="0">
                <a:hlinkClick r:id="rId4"/>
              </a:rPr>
              <a:t>Making DATA Work</a:t>
            </a:r>
          </a:p>
          <a:p>
            <a:pPr marL="0" indent="0">
              <a:buNone/>
            </a:pPr>
            <a:r>
              <a:rPr lang="en-US" sz="3600" dirty="0">
                <a:hlinkClick r:id="rId5"/>
              </a:rPr>
              <a:t>RAMPing as a Solo School Counselor</a:t>
            </a:r>
          </a:p>
          <a:p>
            <a:pPr marL="0" indent="0">
              <a:buNone/>
            </a:pPr>
            <a:endParaRPr lang="en-US" sz="3600" dirty="0"/>
          </a:p>
        </p:txBody>
      </p:sp>
    </p:spTree>
    <p:extLst>
      <p:ext uri="{BB962C8B-B14F-4D97-AF65-F5344CB8AC3E}">
        <p14:creationId xmlns:p14="http://schemas.microsoft.com/office/powerpoint/2010/main" val="368236397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831474"/>
          </a:xfrm>
        </p:spPr>
        <p:txBody>
          <a:bodyPr>
            <a:normAutofit/>
          </a:bodyPr>
          <a:lstStyle/>
          <a:p>
            <a:pPr algn="ctr"/>
            <a:r>
              <a:rPr lang="en-US" sz="4800" b="1" dirty="0"/>
              <a:t>Videos</a:t>
            </a:r>
            <a:r>
              <a:rPr lang="en-US" sz="4800" dirty="0"/>
              <a:t/>
            </a:r>
            <a:br>
              <a:rPr lang="en-US" sz="4800" dirty="0"/>
            </a:br>
            <a:endParaRPr lang="en-US" sz="4800" dirty="0"/>
          </a:p>
        </p:txBody>
      </p:sp>
      <p:sp>
        <p:nvSpPr>
          <p:cNvPr id="3" name="Content Placeholder 2"/>
          <p:cNvSpPr>
            <a:spLocks noGrp="1"/>
          </p:cNvSpPr>
          <p:nvPr>
            <p:ph idx="1"/>
          </p:nvPr>
        </p:nvSpPr>
        <p:spPr>
          <a:xfrm>
            <a:off x="457200" y="1163053"/>
            <a:ext cx="8229600" cy="5193298"/>
          </a:xfrm>
        </p:spPr>
        <p:txBody>
          <a:bodyPr>
            <a:normAutofit/>
          </a:bodyPr>
          <a:lstStyle/>
          <a:p>
            <a:pPr marL="0" indent="0">
              <a:buNone/>
            </a:pPr>
            <a:r>
              <a:rPr lang="en-US" dirty="0" smtClean="0"/>
              <a:t>Why </a:t>
            </a:r>
            <a:r>
              <a:rPr lang="en-US" dirty="0"/>
              <a:t>#</a:t>
            </a:r>
            <a:r>
              <a:rPr lang="en-US" dirty="0" err="1"/>
              <a:t>RAMPUp</a:t>
            </a:r>
            <a:r>
              <a:rPr lang="en-US" dirty="0"/>
              <a:t>? Check out these videos from some RAMP schools explaining why they went through the RAMP process  -- and what they learned along the way.</a:t>
            </a:r>
          </a:p>
          <a:p>
            <a:r>
              <a:rPr lang="en-US" dirty="0">
                <a:hlinkClick r:id="rId2"/>
              </a:rPr>
              <a:t>Journey to RAMP: Charleston School of the Arts</a:t>
            </a:r>
          </a:p>
          <a:p>
            <a:r>
              <a:rPr lang="en-US" dirty="0">
                <a:hlinkClick r:id="rId3"/>
              </a:rPr>
              <a:t>Journey to RAMP: Nanaikopono Elementary School, Hawaii</a:t>
            </a:r>
          </a:p>
          <a:p>
            <a:r>
              <a:rPr lang="en-US" dirty="0">
                <a:hlinkClick r:id="rId4"/>
              </a:rPr>
              <a:t>Journey to RAMP: Cactus Shadows High School</a:t>
            </a:r>
          </a:p>
          <a:p>
            <a:r>
              <a:rPr lang="en-US" dirty="0">
                <a:hlinkClick r:id="rId5"/>
              </a:rPr>
              <a:t>Journey to RAMP: Sequoia Middle School</a:t>
            </a:r>
          </a:p>
          <a:p>
            <a:r>
              <a:rPr lang="en-US" dirty="0">
                <a:hlinkClick r:id="rId6"/>
              </a:rPr>
              <a:t>Journey to RAMP: Hayfield Secondary School</a:t>
            </a:r>
          </a:p>
          <a:p>
            <a:r>
              <a:rPr lang="en-US" dirty="0">
                <a:hlinkClick r:id="rId7"/>
              </a:rPr>
              <a:t>Journey to RAMP: John F. Kennedy High School</a:t>
            </a:r>
          </a:p>
          <a:p>
            <a:r>
              <a:rPr lang="en-US" dirty="0">
                <a:hlinkClick r:id="rId8"/>
              </a:rPr>
              <a:t>Journey to RAMP: Quander Road School &amp; New Directions Alternative Education Center</a:t>
            </a:r>
            <a:endParaRPr lang="en-US" dirty="0"/>
          </a:p>
        </p:txBody>
      </p:sp>
    </p:spTree>
    <p:extLst>
      <p:ext uri="{BB962C8B-B14F-4D97-AF65-F5344CB8AC3E}">
        <p14:creationId xmlns:p14="http://schemas.microsoft.com/office/powerpoint/2010/main" val="194118485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3606"/>
            <a:ext cx="8229600" cy="279283"/>
          </a:xfrm>
        </p:spPr>
        <p:txBody>
          <a:bodyPr>
            <a:normAutofit fontScale="90000"/>
          </a:bodyPr>
          <a:lstStyle/>
          <a:p>
            <a:endParaRPr lang="en-US" dirty="0"/>
          </a:p>
        </p:txBody>
      </p:sp>
      <p:sp>
        <p:nvSpPr>
          <p:cNvPr id="3" name="Content Placeholder 2"/>
          <p:cNvSpPr>
            <a:spLocks noGrp="1"/>
          </p:cNvSpPr>
          <p:nvPr>
            <p:ph idx="1"/>
          </p:nvPr>
        </p:nvSpPr>
        <p:spPr>
          <a:xfrm>
            <a:off x="457200" y="1103606"/>
            <a:ext cx="8229600" cy="5252745"/>
          </a:xfrm>
        </p:spPr>
        <p:txBody>
          <a:bodyPr>
            <a:normAutofit fontScale="70000" lnSpcReduction="20000"/>
          </a:bodyPr>
          <a:lstStyle/>
          <a:p>
            <a:r>
              <a:rPr lang="en-US" b="1" dirty="0"/>
              <a:t>Webinars</a:t>
            </a:r>
            <a:endParaRPr lang="en-US" dirty="0"/>
          </a:p>
          <a:p>
            <a:r>
              <a:rPr lang="en-US" b="1" i="1" dirty="0"/>
              <a:t>Foundation</a:t>
            </a:r>
            <a:endParaRPr lang="en-US" dirty="0"/>
          </a:p>
          <a:p>
            <a:r>
              <a:rPr lang="en-US" dirty="0">
                <a:hlinkClick r:id="rId2"/>
              </a:rPr>
              <a:t>ASCA National Model – Themes and Foundation</a:t>
            </a:r>
          </a:p>
          <a:p>
            <a:r>
              <a:rPr lang="en-US" dirty="0">
                <a:hlinkClick r:id="rId3"/>
              </a:rPr>
              <a:t>RAMP: It Starts Witih Vision and Mission</a:t>
            </a:r>
          </a:p>
          <a:p>
            <a:r>
              <a:rPr lang="en-US" dirty="0">
                <a:hlinkClick r:id="rId4"/>
              </a:rPr>
              <a:t>Creating Effective School Counseling SMART Goals</a:t>
            </a:r>
          </a:p>
          <a:p>
            <a:r>
              <a:rPr lang="en-US" dirty="0">
                <a:hlinkClick r:id="rId5"/>
              </a:rPr>
              <a:t>ASCA Mindsets &amp; Behaviors for Student Success</a:t>
            </a:r>
          </a:p>
          <a:p>
            <a:r>
              <a:rPr lang="en-US" dirty="0">
                <a:hlinkClick r:id="rId6"/>
              </a:rPr>
              <a:t>Focus on Student Competencies: ASCA Mindsets &amp; Behaviors for Student Success</a:t>
            </a:r>
          </a:p>
          <a:p>
            <a:r>
              <a:rPr lang="en-US" dirty="0">
                <a:hlinkClick r:id="rId7"/>
              </a:rPr>
              <a:t>Using Data to Develop SMART Goals, Lake Braddock Secondary School</a:t>
            </a:r>
          </a:p>
          <a:p>
            <a:r>
              <a:rPr lang="en-US" b="1" i="1" dirty="0"/>
              <a:t>Management</a:t>
            </a:r>
            <a:endParaRPr lang="en-US" dirty="0"/>
          </a:p>
          <a:p>
            <a:r>
              <a:rPr lang="en-US" dirty="0">
                <a:hlinkClick r:id="rId8"/>
              </a:rPr>
              <a:t>ASCA National Model – Management</a:t>
            </a:r>
          </a:p>
          <a:p>
            <a:r>
              <a:rPr lang="en-US" dirty="0">
                <a:hlinkClick r:id="rId9"/>
              </a:rPr>
              <a:t>Evidence-Based, Data-Driven Comprehensive School Counseling: How it Fulfills RAMP</a:t>
            </a:r>
          </a:p>
          <a:p>
            <a:r>
              <a:rPr lang="en-US" b="1" i="1" dirty="0"/>
              <a:t>Accountability</a:t>
            </a:r>
            <a:endParaRPr lang="en-US" dirty="0"/>
          </a:p>
          <a:p>
            <a:r>
              <a:rPr lang="en-US" dirty="0">
                <a:hlinkClick r:id="rId10"/>
              </a:rPr>
              <a:t>ASCA National Model – Accountability</a:t>
            </a:r>
          </a:p>
          <a:p>
            <a:r>
              <a:rPr lang="en-US" dirty="0">
                <a:hlinkClick r:id="rId11"/>
              </a:rPr>
              <a:t>Perception Data: Learn to Identify, Create, Analyze and Share It</a:t>
            </a:r>
          </a:p>
          <a:p>
            <a:r>
              <a:rPr lang="en-US" dirty="0">
                <a:hlinkClick r:id="rId12"/>
              </a:rPr>
              <a:t>Closing the Gap and Writing Results Reports</a:t>
            </a:r>
          </a:p>
          <a:p>
            <a:r>
              <a:rPr lang="en-US" dirty="0"/>
              <a:t>Program Evaluation Reflection (section 12 of the application): Sample </a:t>
            </a:r>
            <a:r>
              <a:rPr lang="en-US" dirty="0">
                <a:hlinkClick r:id="rId13"/>
              </a:rPr>
              <a:t>Video response</a:t>
            </a:r>
          </a:p>
          <a:p>
            <a:pPr marL="0" indent="0">
              <a:buNone/>
            </a:pPr>
            <a:endParaRPr lang="en-US" dirty="0"/>
          </a:p>
        </p:txBody>
      </p:sp>
    </p:spTree>
    <p:extLst>
      <p:ext uri="{BB962C8B-B14F-4D97-AF65-F5344CB8AC3E}">
        <p14:creationId xmlns:p14="http://schemas.microsoft.com/office/powerpoint/2010/main" val="145485298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i="1" dirty="0"/>
              <a:t>ASCA School Counselor </a:t>
            </a:r>
            <a:r>
              <a:rPr lang="en-US" sz="3100" b="1" dirty="0"/>
              <a:t>Magazine Article</a:t>
            </a:r>
            <a:r>
              <a:rPr lang="en-US" dirty="0"/>
              <a:t/>
            </a:r>
            <a:br>
              <a:rPr lang="en-US" dirty="0"/>
            </a:br>
            <a:endParaRPr lang="en-US" dirty="0"/>
          </a:p>
        </p:txBody>
      </p:sp>
      <p:sp>
        <p:nvSpPr>
          <p:cNvPr id="3" name="Content Placeholder 2"/>
          <p:cNvSpPr>
            <a:spLocks noGrp="1"/>
          </p:cNvSpPr>
          <p:nvPr>
            <p:ph idx="1"/>
          </p:nvPr>
        </p:nvSpPr>
        <p:spPr>
          <a:xfrm>
            <a:off x="457200" y="0"/>
            <a:ext cx="8229600" cy="3890211"/>
          </a:xfrm>
        </p:spPr>
        <p:txBody>
          <a:bodyPr/>
          <a:lstStyle/>
          <a:p>
            <a:pPr marL="0" indent="0">
              <a:buNone/>
            </a:pPr>
            <a:endParaRPr lang="en-US" sz="3600" dirty="0" smtClean="0">
              <a:hlinkClick r:id="rId2"/>
            </a:endParaRPr>
          </a:p>
          <a:p>
            <a:pPr marL="0" indent="0">
              <a:buNone/>
            </a:pPr>
            <a:endParaRPr lang="en-US" sz="3600" dirty="0" smtClean="0">
              <a:hlinkClick r:id="rId2"/>
            </a:endParaRPr>
          </a:p>
          <a:p>
            <a:pPr marL="0" indent="0">
              <a:buNone/>
            </a:pPr>
            <a:r>
              <a:rPr lang="en-US" sz="3600" dirty="0" smtClean="0">
                <a:hlinkClick r:id="rId2"/>
              </a:rPr>
              <a:t>Now </a:t>
            </a:r>
            <a:r>
              <a:rPr lang="en-US" sz="3600" dirty="0">
                <a:hlinkClick r:id="rId2"/>
              </a:rPr>
              <a:t>is the Time</a:t>
            </a:r>
          </a:p>
          <a:p>
            <a:pPr marL="0" indent="0">
              <a:buNone/>
            </a:pPr>
            <a:r>
              <a:rPr lang="en-US" sz="3600" dirty="0"/>
              <a:t>Don’t have a comprehensive school counseling program yet? Let this be the year you finally get started.</a:t>
            </a:r>
          </a:p>
          <a:p>
            <a:pPr marL="0" indent="0">
              <a:buNone/>
            </a:pPr>
            <a:endParaRPr lang="en-US" sz="3600" dirty="0"/>
          </a:p>
          <a:p>
            <a:pPr marL="0" indent="0">
              <a:buNone/>
            </a:pPr>
            <a:endParaRPr lang="en-US" sz="3600" dirty="0"/>
          </a:p>
        </p:txBody>
      </p:sp>
    </p:spTree>
    <p:extLst>
      <p:ext uri="{BB962C8B-B14F-4D97-AF65-F5344CB8AC3E}">
        <p14:creationId xmlns:p14="http://schemas.microsoft.com/office/powerpoint/2010/main" val="207342988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257800"/>
            <a:ext cx="8229600" cy="1143000"/>
          </a:xfrm>
        </p:spPr>
        <p:txBody>
          <a:bodyPr/>
          <a:lstStyle/>
          <a:p>
            <a:pPr algn="ctr" eaLnBrk="1" fontAlgn="auto" hangingPunct="1">
              <a:spcAft>
                <a:spcPts val="0"/>
              </a:spcAft>
              <a:defRPr/>
            </a:pPr>
            <a:r>
              <a:rPr lang="en-US" dirty="0" smtClean="0">
                <a:solidFill>
                  <a:srgbClr val="FF0000"/>
                </a:solidFill>
                <a:ea typeface="+mj-ea"/>
              </a:rPr>
              <a:t>Follow the Rubric!</a:t>
            </a:r>
          </a:p>
        </p:txBody>
      </p:sp>
      <p:pic>
        <p:nvPicPr>
          <p:cNvPr id="4" name="Picture 3" descr="yellow-brick-road.jpg"/>
          <p:cNvPicPr>
            <a:picLocks noChangeAspect="1"/>
          </p:cNvPicPr>
          <p:nvPr/>
        </p:nvPicPr>
        <p:blipFill>
          <a:blip r:embed="rId3" cstate="print"/>
          <a:stretch>
            <a:fillRect/>
          </a:stretch>
        </p:blipFill>
        <p:spPr>
          <a:xfrm>
            <a:off x="1333948" y="828158"/>
            <a:ext cx="7004660" cy="41181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2833987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Model vs. RAMP</a:t>
            </a:r>
            <a:endParaRPr lang="en-US" dirty="0"/>
          </a:p>
        </p:txBody>
      </p:sp>
      <p:sp>
        <p:nvSpPr>
          <p:cNvPr id="20483" name="Text Placeholder 3"/>
          <p:cNvSpPr>
            <a:spLocks noGrp="1"/>
          </p:cNvSpPr>
          <p:nvPr>
            <p:ph type="body" idx="1"/>
          </p:nvPr>
        </p:nvSpPr>
        <p:spPr/>
        <p:txBody>
          <a:bodyPr/>
          <a:lstStyle/>
          <a:p>
            <a:r>
              <a:rPr lang="en-US" altLang="en-US" smtClean="0">
                <a:latin typeface="Helvetica" panose="020B0604020202020204" pitchFamily="34" charset="0"/>
                <a:ea typeface="Helvetica" panose="020B0604020202020204" pitchFamily="34" charset="0"/>
                <a:cs typeface="Helvetica" panose="020B0604020202020204" pitchFamily="34" charset="0"/>
              </a:rPr>
              <a:t>National Model</a:t>
            </a:r>
          </a:p>
        </p:txBody>
      </p:sp>
      <p:sp>
        <p:nvSpPr>
          <p:cNvPr id="20484" name="Content Placeholder 4"/>
          <p:cNvSpPr>
            <a:spLocks noGrp="1"/>
          </p:cNvSpPr>
          <p:nvPr>
            <p:ph sz="half" idx="2"/>
          </p:nvPr>
        </p:nvSpPr>
        <p:spPr/>
        <p:txBody>
          <a:bodyPr/>
          <a:lstStyle/>
          <a:p>
            <a:pPr>
              <a:spcBef>
                <a:spcPct val="0"/>
              </a:spcBef>
            </a:pPr>
            <a:r>
              <a:rPr lang="en-US" altLang="en-US" dirty="0" smtClean="0">
                <a:latin typeface="Helvetica" panose="020B0604020202020204" pitchFamily="34" charset="0"/>
                <a:ea typeface="Helvetica" panose="020B0604020202020204" pitchFamily="34" charset="0"/>
                <a:cs typeface="Helvetica" panose="020B0604020202020204" pitchFamily="34" charset="0"/>
              </a:rPr>
              <a:t>Comprehensive Developmental Counseling Program</a:t>
            </a:r>
          </a:p>
          <a:p>
            <a:pPr>
              <a:spcBef>
                <a:spcPct val="0"/>
              </a:spcBef>
            </a:pPr>
            <a:endParaRPr lang="en-US" altLang="en-US" dirty="0" smtClean="0">
              <a:latin typeface="Helvetica" panose="020B0604020202020204" pitchFamily="34" charset="0"/>
              <a:ea typeface="Helvetica" panose="020B0604020202020204" pitchFamily="34" charset="0"/>
              <a:cs typeface="Helvetica" panose="020B0604020202020204" pitchFamily="34" charset="0"/>
            </a:endParaRPr>
          </a:p>
          <a:p>
            <a:pPr>
              <a:spcBef>
                <a:spcPct val="0"/>
              </a:spcBef>
            </a:pPr>
            <a:r>
              <a:rPr lang="en-US" altLang="en-US" dirty="0" smtClean="0">
                <a:latin typeface="Helvetica" panose="020B0604020202020204" pitchFamily="34" charset="0"/>
                <a:ea typeface="Helvetica" panose="020B0604020202020204" pitchFamily="34" charset="0"/>
                <a:cs typeface="Helvetica" panose="020B0604020202020204" pitchFamily="34" charset="0"/>
              </a:rPr>
              <a:t>Total Program</a:t>
            </a:r>
          </a:p>
          <a:p>
            <a:pPr>
              <a:spcBef>
                <a:spcPct val="0"/>
              </a:spcBef>
            </a:pPr>
            <a:endParaRPr lang="en-US" altLang="en-US" dirty="0" smtClean="0">
              <a:latin typeface="Helvetica" panose="020B0604020202020204" pitchFamily="34" charset="0"/>
              <a:ea typeface="Helvetica" panose="020B0604020202020204" pitchFamily="34" charset="0"/>
              <a:cs typeface="Helvetica" panose="020B0604020202020204" pitchFamily="34" charset="0"/>
            </a:endParaRPr>
          </a:p>
          <a:p>
            <a:pPr>
              <a:spcBef>
                <a:spcPct val="0"/>
              </a:spcBef>
            </a:pPr>
            <a:r>
              <a:rPr lang="en-US" altLang="en-US" dirty="0" smtClean="0">
                <a:latin typeface="Helvetica" panose="020B0604020202020204" pitchFamily="34" charset="0"/>
                <a:ea typeface="Helvetica" panose="020B0604020202020204" pitchFamily="34" charset="0"/>
                <a:cs typeface="Helvetica" panose="020B0604020202020204" pitchFamily="34" charset="0"/>
              </a:rPr>
              <a:t>Continual, On-Going</a:t>
            </a:r>
          </a:p>
        </p:txBody>
      </p:sp>
      <p:sp>
        <p:nvSpPr>
          <p:cNvPr id="20485" name="Text Placeholder 5"/>
          <p:cNvSpPr>
            <a:spLocks noGrp="1"/>
          </p:cNvSpPr>
          <p:nvPr>
            <p:ph type="body" sz="quarter" idx="3"/>
          </p:nvPr>
        </p:nvSpPr>
        <p:spPr/>
        <p:txBody>
          <a:bodyPr/>
          <a:lstStyle/>
          <a:p>
            <a:r>
              <a:rPr lang="en-US" altLang="en-US" smtClean="0">
                <a:latin typeface="Helvetica" panose="020B0604020202020204" pitchFamily="34" charset="0"/>
                <a:ea typeface="Helvetica" panose="020B0604020202020204" pitchFamily="34" charset="0"/>
                <a:cs typeface="Helvetica" panose="020B0604020202020204" pitchFamily="34" charset="0"/>
              </a:rPr>
              <a:t>RAMP</a:t>
            </a:r>
          </a:p>
        </p:txBody>
      </p:sp>
      <p:sp>
        <p:nvSpPr>
          <p:cNvPr id="20486" name="Content Placeholder 6"/>
          <p:cNvSpPr>
            <a:spLocks noGrp="1"/>
          </p:cNvSpPr>
          <p:nvPr>
            <p:ph sz="quarter" idx="4"/>
          </p:nvPr>
        </p:nvSpPr>
        <p:spPr/>
        <p:txBody>
          <a:bodyPr/>
          <a:lstStyle/>
          <a:p>
            <a:pPr>
              <a:spcBef>
                <a:spcPct val="0"/>
              </a:spcBef>
            </a:pPr>
            <a:r>
              <a:rPr lang="en-US" altLang="en-US" dirty="0" smtClean="0">
                <a:latin typeface="Helvetica" panose="020B0604020202020204" pitchFamily="34" charset="0"/>
                <a:ea typeface="Helvetica" panose="020B0604020202020204" pitchFamily="34" charset="0"/>
                <a:cs typeface="Helvetica" panose="020B0604020202020204" pitchFamily="34" charset="0"/>
              </a:rPr>
              <a:t>An Award –snap shot of the program</a:t>
            </a:r>
          </a:p>
          <a:p>
            <a:pPr marL="0" indent="0">
              <a:spcBef>
                <a:spcPct val="0"/>
              </a:spcBef>
              <a:buNone/>
            </a:pPr>
            <a:endParaRPr lang="en-US" altLang="en-US" dirty="0" smtClean="0">
              <a:latin typeface="Helvetica" panose="020B0604020202020204" pitchFamily="34" charset="0"/>
              <a:ea typeface="Helvetica" panose="020B0604020202020204" pitchFamily="34" charset="0"/>
              <a:cs typeface="Helvetica" panose="020B0604020202020204" pitchFamily="34" charset="0"/>
            </a:endParaRPr>
          </a:p>
          <a:p>
            <a:pPr marL="0" indent="0">
              <a:spcBef>
                <a:spcPct val="0"/>
              </a:spcBef>
              <a:buNone/>
            </a:pPr>
            <a:endParaRPr lang="en-US" altLang="en-US" dirty="0" smtClean="0">
              <a:latin typeface="Helvetica" panose="020B0604020202020204" pitchFamily="34" charset="0"/>
              <a:ea typeface="Helvetica" panose="020B0604020202020204" pitchFamily="34" charset="0"/>
              <a:cs typeface="Helvetica" panose="020B0604020202020204" pitchFamily="34" charset="0"/>
            </a:endParaRPr>
          </a:p>
          <a:p>
            <a:pPr>
              <a:spcBef>
                <a:spcPct val="0"/>
              </a:spcBef>
            </a:pPr>
            <a:r>
              <a:rPr lang="en-US" altLang="en-US" dirty="0" smtClean="0">
                <a:latin typeface="Helvetica" panose="020B0604020202020204" pitchFamily="34" charset="0"/>
                <a:ea typeface="Helvetica" panose="020B0604020202020204" pitchFamily="34" charset="0"/>
                <a:cs typeface="Helvetica" panose="020B0604020202020204" pitchFamily="34" charset="0"/>
              </a:rPr>
              <a:t>Exemplary Samples</a:t>
            </a:r>
          </a:p>
          <a:p>
            <a:pPr>
              <a:spcBef>
                <a:spcPct val="0"/>
              </a:spcBef>
            </a:pPr>
            <a:endParaRPr lang="en-US" altLang="en-US" dirty="0" smtClean="0">
              <a:latin typeface="Helvetica" panose="020B0604020202020204" pitchFamily="34" charset="0"/>
              <a:ea typeface="Helvetica" panose="020B0604020202020204" pitchFamily="34" charset="0"/>
              <a:cs typeface="Helvetica" panose="020B0604020202020204" pitchFamily="34" charset="0"/>
            </a:endParaRPr>
          </a:p>
          <a:p>
            <a:pPr>
              <a:spcBef>
                <a:spcPct val="0"/>
              </a:spcBef>
            </a:pPr>
            <a:r>
              <a:rPr lang="en-US" altLang="en-US" dirty="0" smtClean="0">
                <a:latin typeface="Helvetica" panose="020B0604020202020204" pitchFamily="34" charset="0"/>
                <a:ea typeface="Helvetica" panose="020B0604020202020204" pitchFamily="34" charset="0"/>
                <a:cs typeface="Helvetica" panose="020B0604020202020204" pitchFamily="34" charset="0"/>
              </a:rPr>
              <a:t>Due in October</a:t>
            </a:r>
          </a:p>
        </p:txBody>
      </p:sp>
    </p:spTree>
    <p:extLst>
      <p:ext uri="{BB962C8B-B14F-4D97-AF65-F5344CB8AC3E}">
        <p14:creationId xmlns:p14="http://schemas.microsoft.com/office/powerpoint/2010/main" val="368463961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678" y="6200941"/>
            <a:ext cx="5812075" cy="369332"/>
          </a:xfrm>
          <a:prstGeom prst="rect">
            <a:avLst/>
          </a:prstGeom>
          <a:noFill/>
        </p:spPr>
        <p:txBody>
          <a:bodyPr wrap="square" rtlCol="0">
            <a:spAutoFit/>
          </a:bodyPr>
          <a:lstStyle/>
          <a:p>
            <a:pPr algn="ctr"/>
            <a:endParaRPr lang="en-US" dirty="0"/>
          </a:p>
        </p:txBody>
      </p:sp>
      <p:sp>
        <p:nvSpPr>
          <p:cNvPr id="3" name="TextBox 2"/>
          <p:cNvSpPr txBox="1"/>
          <p:nvPr/>
        </p:nvSpPr>
        <p:spPr>
          <a:xfrm>
            <a:off x="4205684" y="1878904"/>
            <a:ext cx="4809995" cy="492443"/>
          </a:xfrm>
          <a:prstGeom prst="rect">
            <a:avLst/>
          </a:prstGeom>
          <a:noFill/>
        </p:spPr>
        <p:txBody>
          <a:bodyPr wrap="square" rtlCol="0">
            <a:spAutoFit/>
          </a:bodyPr>
          <a:lstStyle/>
          <a:p>
            <a:pPr marL="285750" indent="-285750">
              <a:buFont typeface="Arial" panose="020B0604020202020204" pitchFamily="34" charset="0"/>
              <a:buChar char="•"/>
            </a:pPr>
            <a:endParaRPr lang="en-US" sz="2600" dirty="0" smtClean="0"/>
          </a:p>
        </p:txBody>
      </p:sp>
      <p:pic>
        <p:nvPicPr>
          <p:cNvPr id="8" name="Picture 7"/>
          <p:cNvPicPr/>
          <p:nvPr/>
        </p:nvPicPr>
        <p:blipFill rotWithShape="1">
          <a:blip r:embed="rId2"/>
          <a:srcRect l="31730" t="12116" r="32692" b="17308"/>
          <a:stretch/>
        </p:blipFill>
        <p:spPr bwMode="auto">
          <a:xfrm rot="20919931">
            <a:off x="581206" y="925171"/>
            <a:ext cx="3659986" cy="5047821"/>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4501445" y="3090333"/>
            <a:ext cx="4897936" cy="1200329"/>
          </a:xfrm>
          <a:prstGeom prst="rect">
            <a:avLst/>
          </a:prstGeom>
          <a:noFill/>
        </p:spPr>
        <p:txBody>
          <a:bodyPr wrap="square" rtlCol="0">
            <a:spAutoFit/>
          </a:bodyPr>
          <a:lstStyle/>
          <a:p>
            <a:r>
              <a:rPr lang="en-US" sz="3600" dirty="0" smtClean="0"/>
              <a:t>Read the Rubric</a:t>
            </a:r>
          </a:p>
          <a:p>
            <a:endParaRPr lang="en-US" sz="3600" dirty="0"/>
          </a:p>
        </p:txBody>
      </p:sp>
    </p:spTree>
    <p:extLst>
      <p:ext uri="{BB962C8B-B14F-4D97-AF65-F5344CB8AC3E}">
        <p14:creationId xmlns:p14="http://schemas.microsoft.com/office/powerpoint/2010/main" val="51470752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3606"/>
            <a:ext cx="8229600" cy="702616"/>
          </a:xfrm>
        </p:spPr>
        <p:txBody>
          <a:bodyPr>
            <a:normAutofit fontScale="90000"/>
          </a:bodyPr>
          <a:lstStyle/>
          <a:p>
            <a:r>
              <a:rPr lang="en-US" sz="4000" b="1" dirty="0"/>
              <a:t>The school counseling vision statement: </a:t>
            </a:r>
            <a:r>
              <a:rPr lang="en-US" dirty="0"/>
              <a:t/>
            </a:r>
            <a:br>
              <a:rPr lang="en-US" dirty="0"/>
            </a:br>
            <a:endParaRPr lang="en-US" dirty="0"/>
          </a:p>
        </p:txBody>
      </p:sp>
      <p:sp>
        <p:nvSpPr>
          <p:cNvPr id="3" name="Content Placeholder 2"/>
          <p:cNvSpPr>
            <a:spLocks noGrp="1"/>
          </p:cNvSpPr>
          <p:nvPr>
            <p:ph idx="1"/>
          </p:nvPr>
        </p:nvSpPr>
        <p:spPr>
          <a:xfrm>
            <a:off x="550779" y="1431164"/>
            <a:ext cx="8229600" cy="4818240"/>
          </a:xfrm>
        </p:spPr>
        <p:txBody>
          <a:bodyPr>
            <a:normAutofit/>
          </a:bodyPr>
          <a:lstStyle/>
          <a:p>
            <a:pPr marL="0" indent="0">
              <a:buNone/>
            </a:pPr>
            <a:r>
              <a:rPr lang="en-US" dirty="0" smtClean="0"/>
              <a:t>■ </a:t>
            </a:r>
            <a:r>
              <a:rPr lang="en-US" dirty="0"/>
              <a:t>Describes the future world where student outcomes are successfully achieved. </a:t>
            </a:r>
          </a:p>
          <a:p>
            <a:pPr marL="0" indent="0">
              <a:buNone/>
            </a:pPr>
            <a:r>
              <a:rPr lang="en-US" dirty="0" smtClean="0"/>
              <a:t>■ </a:t>
            </a:r>
            <a:r>
              <a:rPr lang="en-US" dirty="0"/>
              <a:t> States the best possible outcomes desired for all students that are five to 15 years away. </a:t>
            </a:r>
          </a:p>
          <a:p>
            <a:pPr marL="0" indent="0">
              <a:buNone/>
            </a:pPr>
            <a:r>
              <a:rPr lang="en-US" dirty="0" smtClean="0"/>
              <a:t>■ </a:t>
            </a:r>
            <a:r>
              <a:rPr lang="en-US" dirty="0"/>
              <a:t> Aligns with the school and district vision statement (if available*). </a:t>
            </a:r>
          </a:p>
          <a:p>
            <a:pPr marL="0" indent="0">
              <a:buNone/>
            </a:pPr>
            <a:r>
              <a:rPr lang="en-US" b="1" dirty="0"/>
              <a:t>Include: </a:t>
            </a:r>
            <a:endParaRPr lang="en-US" dirty="0"/>
          </a:p>
          <a:p>
            <a:pPr>
              <a:buFont typeface="Wingdings" charset="2"/>
              <a:buChar char="q"/>
            </a:pPr>
            <a:r>
              <a:rPr lang="en-US" dirty="0" smtClean="0"/>
              <a:t> </a:t>
            </a:r>
            <a:r>
              <a:rPr lang="en-US" dirty="0"/>
              <a:t>The school counseling program’s </a:t>
            </a:r>
            <a:r>
              <a:rPr lang="en-US" dirty="0" smtClean="0"/>
              <a:t>beliefs</a:t>
            </a:r>
            <a:endParaRPr lang="en-US" dirty="0"/>
          </a:p>
          <a:p>
            <a:pPr>
              <a:buFont typeface="Wingdings" charset="2"/>
              <a:buChar char="q"/>
            </a:pPr>
            <a:r>
              <a:rPr lang="en-US" dirty="0" smtClean="0"/>
              <a:t>The </a:t>
            </a:r>
            <a:r>
              <a:rPr lang="en-US" dirty="0"/>
              <a:t>school and/or district vision statements (if available*). </a:t>
            </a:r>
          </a:p>
          <a:p>
            <a:pPr marL="0" indent="0">
              <a:buNone/>
            </a:pPr>
            <a:r>
              <a:rPr lang="en-US" dirty="0"/>
              <a:t>*If your school/district does not have a vision statement, indicate that in the narrative. </a:t>
            </a:r>
          </a:p>
          <a:p>
            <a:pPr marL="0" indent="0">
              <a:buNone/>
            </a:pPr>
            <a:endParaRPr lang="en-US" dirty="0"/>
          </a:p>
        </p:txBody>
      </p:sp>
    </p:spTree>
    <p:extLst>
      <p:ext uri="{BB962C8B-B14F-4D97-AF65-F5344CB8AC3E}">
        <p14:creationId xmlns:p14="http://schemas.microsoft.com/office/powerpoint/2010/main" val="314795818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105"/>
            <a:ext cx="8229600" cy="2245895"/>
          </a:xfrm>
        </p:spPr>
        <p:txBody>
          <a:bodyPr>
            <a:normAutofit fontScale="90000"/>
          </a:bodyPr>
          <a:lstStyle/>
          <a:p>
            <a:r>
              <a:rPr lang="en-US" b="1" dirty="0" smtClean="0"/>
              <a:t> </a:t>
            </a:r>
            <a:r>
              <a:rPr lang="en-US" b="1" dirty="0"/>
              <a:t/>
            </a:r>
            <a:br>
              <a:rPr lang="en-US" b="1" dirty="0"/>
            </a:br>
            <a:r>
              <a:rPr lang="en-US" sz="4000" b="1" dirty="0" smtClean="0"/>
              <a:t>Vision Statement Narrative</a:t>
            </a:r>
            <a:br>
              <a:rPr lang="en-US" sz="4000" b="1" dirty="0" smtClean="0"/>
            </a:br>
            <a:r>
              <a:rPr lang="en-US" sz="4000" b="1" dirty="0" smtClean="0"/>
              <a:t>3 </a:t>
            </a:r>
            <a:r>
              <a:rPr lang="en-US" sz="4000" b="1" dirty="0" smtClean="0"/>
              <a:t>Points</a:t>
            </a:r>
            <a:r>
              <a:rPr lang="en-US" sz="4000" b="1" dirty="0"/>
              <a:t>/Exemplary: </a:t>
            </a:r>
            <a:r>
              <a:rPr lang="en-US" sz="4000" dirty="0"/>
              <a:t/>
            </a:r>
            <a:br>
              <a:rPr lang="en-US" sz="4000" dirty="0"/>
            </a:br>
            <a:endParaRPr lang="en-US" sz="4000" dirty="0"/>
          </a:p>
        </p:txBody>
      </p:sp>
      <p:sp>
        <p:nvSpPr>
          <p:cNvPr id="3" name="Content Placeholder 2"/>
          <p:cNvSpPr>
            <a:spLocks noGrp="1"/>
          </p:cNvSpPr>
          <p:nvPr>
            <p:ph idx="1"/>
          </p:nvPr>
        </p:nvSpPr>
        <p:spPr>
          <a:xfrm>
            <a:off x="457200" y="1778000"/>
            <a:ext cx="8229600" cy="4578351"/>
          </a:xfrm>
        </p:spPr>
        <p:txBody>
          <a:bodyPr>
            <a:normAutofit/>
          </a:bodyPr>
          <a:lstStyle/>
          <a:p>
            <a:pPr marL="0" indent="0">
              <a:buNone/>
            </a:pPr>
            <a:r>
              <a:rPr lang="en-US" sz="2800" dirty="0" smtClean="0"/>
              <a:t>The </a:t>
            </a:r>
            <a:r>
              <a:rPr lang="en-US" sz="2800" dirty="0"/>
              <a:t>narrative includes a highly detailed explanation, including specific </a:t>
            </a:r>
            <a:r>
              <a:rPr lang="en-US" sz="2800" b="1" dirty="0"/>
              <a:t>examples</a:t>
            </a:r>
            <a:r>
              <a:rPr lang="en-US" sz="2800" dirty="0"/>
              <a:t>, of:</a:t>
            </a:r>
          </a:p>
          <a:p>
            <a:pPr marL="0" indent="0">
              <a:buNone/>
            </a:pPr>
            <a:r>
              <a:rPr lang="en-US" sz="2800" dirty="0" smtClean="0"/>
              <a:t>● </a:t>
            </a:r>
            <a:r>
              <a:rPr lang="en-US" sz="2800" dirty="0" smtClean="0"/>
              <a:t>The </a:t>
            </a:r>
            <a:r>
              <a:rPr lang="en-US" sz="2800" dirty="0"/>
              <a:t>process for developing the vision statement.</a:t>
            </a:r>
          </a:p>
          <a:p>
            <a:pPr marL="0" indent="0">
              <a:buNone/>
            </a:pPr>
            <a:r>
              <a:rPr lang="en-US" sz="2800" dirty="0" smtClean="0"/>
              <a:t>● </a:t>
            </a:r>
            <a:r>
              <a:rPr lang="en-US" sz="2800" dirty="0" smtClean="0"/>
              <a:t>How </a:t>
            </a:r>
            <a:r>
              <a:rPr lang="en-US" sz="2800" dirty="0"/>
              <a:t>the beliefs influenced the vision statement development.</a:t>
            </a:r>
          </a:p>
          <a:p>
            <a:pPr marL="0" indent="0">
              <a:buNone/>
            </a:pPr>
            <a:r>
              <a:rPr lang="en-US" sz="2800" dirty="0" smtClean="0"/>
              <a:t>● </a:t>
            </a:r>
            <a:r>
              <a:rPr lang="en-US" sz="2800" dirty="0" smtClean="0"/>
              <a:t>How </a:t>
            </a:r>
            <a:r>
              <a:rPr lang="en-US" sz="2800" dirty="0"/>
              <a:t>the vision statement drives the school counseling program</a:t>
            </a:r>
          </a:p>
        </p:txBody>
      </p:sp>
    </p:spTree>
    <p:extLst>
      <p:ext uri="{BB962C8B-B14F-4D97-AF65-F5344CB8AC3E}">
        <p14:creationId xmlns:p14="http://schemas.microsoft.com/office/powerpoint/2010/main" val="111117113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0862"/>
          </a:xfrm>
        </p:spPr>
        <p:txBody>
          <a:bodyPr/>
          <a:lstStyle/>
          <a:p>
            <a:pPr>
              <a:defRPr/>
            </a:pPr>
            <a:r>
              <a:rPr lang="en-US" sz="2800" dirty="0" smtClean="0">
                <a:solidFill>
                  <a:srgbClr val="4F6228"/>
                </a:solidFill>
              </a:rPr>
              <a:t>Where to Start? </a:t>
            </a:r>
            <a:r>
              <a:rPr lang="en-US" sz="1800" dirty="0" smtClean="0">
                <a:solidFill>
                  <a:srgbClr val="4F6228"/>
                </a:solidFill>
              </a:rPr>
              <a:t>P. 125</a:t>
            </a:r>
            <a:endParaRPr lang="en-US" sz="2800" dirty="0">
              <a:solidFill>
                <a:srgbClr val="4F6228"/>
              </a:solidFill>
            </a:endParaRPr>
          </a:p>
        </p:txBody>
      </p:sp>
      <p:sp>
        <p:nvSpPr>
          <p:cNvPr id="316418" name="Content Placeholder 2"/>
          <p:cNvSpPr>
            <a:spLocks noGrp="1"/>
          </p:cNvSpPr>
          <p:nvPr>
            <p:ph idx="1"/>
          </p:nvPr>
        </p:nvSpPr>
        <p:spPr/>
        <p:txBody>
          <a:bodyPr/>
          <a:lstStyle/>
          <a:p>
            <a:endParaRPr lang="en-US">
              <a:latin typeface="Helvetica" charset="0"/>
              <a:ea typeface="Helvetica" charset="0"/>
              <a:cs typeface="Helvetica" charset="0"/>
            </a:endParaRPr>
          </a:p>
        </p:txBody>
      </p:sp>
      <p:graphicFrame>
        <p:nvGraphicFramePr>
          <p:cNvPr id="316419" name="Object 2"/>
          <p:cNvGraphicFramePr>
            <a:graphicFrameLocks noChangeAspect="1"/>
          </p:cNvGraphicFramePr>
          <p:nvPr>
            <p:extLst>
              <p:ext uri="{D42A27DB-BD31-4B8C-83A1-F6EECF244321}">
                <p14:modId xmlns:p14="http://schemas.microsoft.com/office/powerpoint/2010/main" val="468877500"/>
              </p:ext>
            </p:extLst>
          </p:nvPr>
        </p:nvGraphicFramePr>
        <p:xfrm>
          <a:off x="2682875" y="914902"/>
          <a:ext cx="4267200" cy="4950493"/>
        </p:xfrm>
        <a:graphic>
          <a:graphicData uri="http://schemas.openxmlformats.org/presentationml/2006/ole">
            <mc:AlternateContent xmlns:mc="http://schemas.openxmlformats.org/markup-compatibility/2006">
              <mc:Choice xmlns:v="urn:schemas-microsoft-com:vml" Requires="v">
                <p:oleObj spid="_x0000_s14363" name="Document" r:id="rId3" imgW="23365079" imgH="35098413" progId="Word.Document.12">
                  <p:link updateAutomatic="1"/>
                </p:oleObj>
              </mc:Choice>
              <mc:Fallback>
                <p:oleObj name="Document" r:id="rId3" imgW="23365079" imgH="35098413"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2875" y="914902"/>
                        <a:ext cx="4267200" cy="4950493"/>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406486302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p:cNvPicPr>
          <p:nvPr/>
        </p:nvPicPr>
        <p:blipFill rotWithShape="1">
          <a:blip r:embed="rId2"/>
          <a:srcRect l="33462" t="11158" r="33590" b="32415"/>
          <a:stretch/>
        </p:blipFill>
        <p:spPr bwMode="auto">
          <a:xfrm>
            <a:off x="2173111" y="672432"/>
            <a:ext cx="4670778" cy="59033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8654817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09895773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a:solidFill>
                  <a:schemeClr val="tx1"/>
                </a:solidFill>
              </a:rPr>
              <a:t>Resources</a:t>
            </a:r>
          </a:p>
        </p:txBody>
      </p:sp>
      <p:pic>
        <p:nvPicPr>
          <p:cNvPr id="17410" name="Picture 7"/>
          <p:cNvPicPr>
            <a:picLocks noGrp="1" noChangeAspect="1"/>
          </p:cNvPicPr>
          <p:nvPr>
            <p:ph idx="1"/>
          </p:nvPr>
        </p:nvPicPr>
        <p:blipFill>
          <a:blip r:embed="rId2">
            <a:extLst>
              <a:ext uri="{28A0092B-C50C-407E-A947-70E740481C1C}">
                <a14:useLocalDpi xmlns:a14="http://schemas.microsoft.com/office/drawing/2010/main" val="0"/>
              </a:ext>
            </a:extLst>
          </a:blip>
          <a:srcRect l="-44" r="44"/>
          <a:stretch>
            <a:fillRect/>
          </a:stretch>
        </p:blipFill>
        <p:spPr>
          <a:xfrm rot="20916338">
            <a:off x="524713" y="1533025"/>
            <a:ext cx="2759075" cy="3927475"/>
          </a:xfrm>
        </p:spPr>
      </p:pic>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5324" y="1299186"/>
            <a:ext cx="2681576" cy="3852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Content Placeholder 4"/>
          <p:cNvPicPr>
            <a:picLocks/>
          </p:cNvPicPr>
          <p:nvPr/>
        </p:nvPicPr>
        <p:blipFill>
          <a:blip r:embed="rId4">
            <a:extLst>
              <a:ext uri="{28A0092B-C50C-407E-A947-70E740481C1C}">
                <a14:useLocalDpi xmlns:a14="http://schemas.microsoft.com/office/drawing/2010/main" val="0"/>
              </a:ext>
            </a:extLst>
          </a:blip>
          <a:srcRect l="33975" t="20593" r="31891" b="9615"/>
          <a:stretch>
            <a:fillRect/>
          </a:stretch>
        </p:blipFill>
        <p:spPr bwMode="auto">
          <a:xfrm rot="20595736">
            <a:off x="5718232" y="1368727"/>
            <a:ext cx="2671380" cy="397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630364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7674" y="544392"/>
            <a:ext cx="5014127" cy="1794785"/>
          </a:xfrm>
        </p:spPr>
        <p:txBody>
          <a:bodyPr>
            <a:noAutofit/>
          </a:bodyPr>
          <a:lstStyle/>
          <a:p>
            <a:pPr algn="ctr"/>
            <a:r>
              <a:rPr lang="en-US" sz="4000" dirty="0" smtClean="0"/>
              <a:t>Exemplars in Implementation Guide</a:t>
            </a:r>
            <a:endParaRPr lang="en-US" sz="4000" dirty="0"/>
          </a:p>
        </p:txBody>
      </p:sp>
      <p:sp>
        <p:nvSpPr>
          <p:cNvPr id="3" name="Content Placeholder 2"/>
          <p:cNvSpPr>
            <a:spLocks noGrp="1"/>
          </p:cNvSpPr>
          <p:nvPr>
            <p:ph idx="1"/>
          </p:nvPr>
        </p:nvSpPr>
        <p:spPr>
          <a:xfrm>
            <a:off x="228930" y="1466508"/>
            <a:ext cx="6705601" cy="4659656"/>
          </a:xfrm>
        </p:spPr>
        <p:txBody>
          <a:bodyPr>
            <a:normAutofit fontScale="92500" lnSpcReduction="20000"/>
          </a:bodyPr>
          <a:lstStyle/>
          <a:p>
            <a:pPr marL="0" indent="0">
              <a:spcBef>
                <a:spcPts val="0"/>
              </a:spcBef>
              <a:spcAft>
                <a:spcPts val="600"/>
              </a:spcAft>
              <a:buNone/>
            </a:pPr>
            <a:r>
              <a:rPr lang="en-US" sz="2000" dirty="0" smtClean="0"/>
              <a:t>Beliefs: 10 – 12</a:t>
            </a:r>
          </a:p>
          <a:p>
            <a:pPr marL="0" indent="0">
              <a:spcBef>
                <a:spcPts val="0"/>
              </a:spcBef>
              <a:spcAft>
                <a:spcPts val="600"/>
              </a:spcAft>
              <a:buNone/>
            </a:pPr>
            <a:r>
              <a:rPr lang="en-US" sz="2000" dirty="0" smtClean="0"/>
              <a:t>Vision: 15 – 17</a:t>
            </a:r>
          </a:p>
          <a:p>
            <a:pPr marL="0" indent="0">
              <a:spcBef>
                <a:spcPts val="0"/>
              </a:spcBef>
              <a:spcAft>
                <a:spcPts val="600"/>
              </a:spcAft>
              <a:buNone/>
            </a:pPr>
            <a:r>
              <a:rPr lang="en-US" sz="2000" dirty="0" smtClean="0"/>
              <a:t>Mission: 19 – 23</a:t>
            </a:r>
          </a:p>
          <a:p>
            <a:pPr marL="0" indent="0">
              <a:spcBef>
                <a:spcPts val="0"/>
              </a:spcBef>
              <a:spcAft>
                <a:spcPts val="600"/>
              </a:spcAft>
              <a:buNone/>
            </a:pPr>
            <a:r>
              <a:rPr lang="en-US" sz="2000" dirty="0" smtClean="0"/>
              <a:t>School Data Profile: 34 – 35</a:t>
            </a:r>
          </a:p>
          <a:p>
            <a:pPr marL="0" indent="0">
              <a:spcBef>
                <a:spcPts val="0"/>
              </a:spcBef>
              <a:spcAft>
                <a:spcPts val="600"/>
              </a:spcAft>
              <a:buNone/>
            </a:pPr>
            <a:r>
              <a:rPr lang="en-US" sz="2000" dirty="0" smtClean="0"/>
              <a:t> Program Goals: 41 – 56</a:t>
            </a:r>
          </a:p>
          <a:p>
            <a:pPr marL="0" indent="0">
              <a:spcBef>
                <a:spcPts val="0"/>
              </a:spcBef>
              <a:spcAft>
                <a:spcPts val="600"/>
              </a:spcAft>
              <a:buNone/>
            </a:pPr>
            <a:r>
              <a:rPr lang="en-US" sz="2000" dirty="0" smtClean="0"/>
              <a:t>MS/B Planning Tool: 60 – 63</a:t>
            </a:r>
          </a:p>
          <a:p>
            <a:pPr marL="0" indent="0">
              <a:spcBef>
                <a:spcPts val="0"/>
              </a:spcBef>
              <a:spcAft>
                <a:spcPts val="600"/>
              </a:spcAft>
              <a:buNone/>
            </a:pPr>
            <a:r>
              <a:rPr lang="en-US" sz="2000" dirty="0" smtClean="0"/>
              <a:t>Perception Data Assessments: 67-68, 108, 110, 112, 116, 132</a:t>
            </a:r>
          </a:p>
          <a:p>
            <a:pPr marL="0" indent="0">
              <a:spcBef>
                <a:spcPts val="0"/>
              </a:spcBef>
              <a:spcAft>
                <a:spcPts val="600"/>
              </a:spcAft>
              <a:buNone/>
            </a:pPr>
            <a:r>
              <a:rPr lang="en-US" sz="2000" dirty="0"/>
              <a:t>Use of Time Assessment: </a:t>
            </a:r>
            <a:r>
              <a:rPr lang="en-US" sz="2000" dirty="0" smtClean="0"/>
              <a:t>74-75</a:t>
            </a:r>
          </a:p>
          <a:p>
            <a:pPr marL="0" indent="0">
              <a:spcBef>
                <a:spcPts val="0"/>
              </a:spcBef>
              <a:spcAft>
                <a:spcPts val="600"/>
              </a:spcAft>
              <a:buNone/>
            </a:pPr>
            <a:r>
              <a:rPr lang="en-US" sz="2000" dirty="0"/>
              <a:t>Annual Agreement: 81 – 82</a:t>
            </a:r>
          </a:p>
          <a:p>
            <a:pPr marL="0" indent="0">
              <a:spcBef>
                <a:spcPts val="0"/>
              </a:spcBef>
              <a:spcAft>
                <a:spcPts val="600"/>
              </a:spcAft>
              <a:buNone/>
            </a:pPr>
            <a:r>
              <a:rPr lang="en-US" sz="2000" dirty="0"/>
              <a:t>Advisory Council: 93 – 97</a:t>
            </a:r>
          </a:p>
          <a:p>
            <a:pPr marL="0" indent="0">
              <a:spcBef>
                <a:spcPts val="0"/>
              </a:spcBef>
              <a:spcAft>
                <a:spcPts val="600"/>
              </a:spcAft>
              <a:buNone/>
            </a:pPr>
            <a:r>
              <a:rPr lang="en-US" sz="2000" dirty="0"/>
              <a:t>Annual Calendar: 102 – 103</a:t>
            </a:r>
          </a:p>
          <a:p>
            <a:pPr marL="0" indent="0">
              <a:spcBef>
                <a:spcPts val="0"/>
              </a:spcBef>
              <a:spcAft>
                <a:spcPts val="600"/>
              </a:spcAft>
              <a:buNone/>
            </a:pPr>
            <a:r>
              <a:rPr lang="en-US" sz="2000" dirty="0"/>
              <a:t>Weekly Calendar: 104 – 105</a:t>
            </a:r>
          </a:p>
          <a:p>
            <a:pPr marL="0" indent="0">
              <a:spcBef>
                <a:spcPts val="0"/>
              </a:spcBef>
              <a:spcAft>
                <a:spcPts val="600"/>
              </a:spcAft>
              <a:buNone/>
            </a:pPr>
            <a:r>
              <a:rPr lang="en-US" sz="2000" dirty="0"/>
              <a:t>Lesson Plans: 122 – 123, 130 – 132, 140 - 142</a:t>
            </a:r>
          </a:p>
          <a:p>
            <a:pPr marL="0" indent="0">
              <a:spcBef>
                <a:spcPts val="0"/>
              </a:spcBef>
              <a:spcAft>
                <a:spcPts val="600"/>
              </a:spcAft>
              <a:buNone/>
            </a:pPr>
            <a:r>
              <a:rPr lang="en-US" sz="2000" dirty="0"/>
              <a:t>Core Curriculum Action Plan: 124 – 127</a:t>
            </a:r>
          </a:p>
          <a:p>
            <a:pPr marL="0" indent="0">
              <a:spcBef>
                <a:spcPts val="0"/>
              </a:spcBef>
              <a:spcAft>
                <a:spcPts val="600"/>
              </a:spcAft>
              <a:buNone/>
            </a:pPr>
            <a:r>
              <a:rPr lang="en-US" sz="2000" dirty="0"/>
              <a:t>Results Reports: 162 – 163, 165, </a:t>
            </a:r>
            <a:r>
              <a:rPr lang="en-US" sz="2000" dirty="0" smtClean="0"/>
              <a:t>168</a:t>
            </a:r>
            <a:endParaRPr lang="en-US" sz="2000" dirty="0"/>
          </a:p>
        </p:txBody>
      </p:sp>
      <p:sp>
        <p:nvSpPr>
          <p:cNvPr id="4" name="Content Placeholder 3"/>
          <p:cNvSpPr>
            <a:spLocks noGrp="1"/>
          </p:cNvSpPr>
          <p:nvPr>
            <p:ph sz="half" idx="4294967295"/>
          </p:nvPr>
        </p:nvSpPr>
        <p:spPr>
          <a:xfrm>
            <a:off x="5105400" y="1600200"/>
            <a:ext cx="4038600" cy="4525963"/>
          </a:xfrm>
        </p:spPr>
        <p:txBody>
          <a:bodyPr>
            <a:normAutofit/>
          </a:bodyPr>
          <a:lstStyle/>
          <a:p>
            <a:pPr marL="0" indent="0">
              <a:buNone/>
            </a:pPr>
            <a:endParaRPr lang="en-US" sz="2000" dirty="0" smtClean="0"/>
          </a:p>
          <a:p>
            <a:pPr marL="0" indent="0">
              <a:buNone/>
            </a:pPr>
            <a:endParaRPr lang="en-US" sz="2000" dirty="0" smtClean="0"/>
          </a:p>
          <a:p>
            <a:pPr marL="0" indent="0">
              <a:buNone/>
            </a:pPr>
            <a:endParaRPr lang="en-US" sz="2000" dirty="0"/>
          </a:p>
        </p:txBody>
      </p:sp>
    </p:spTree>
    <p:extLst>
      <p:ext uri="{BB962C8B-B14F-4D97-AF65-F5344CB8AC3E}">
        <p14:creationId xmlns:p14="http://schemas.microsoft.com/office/powerpoint/2010/main" val="364043542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cap="small" dirty="0"/>
              <a:t>Advisory Council </a:t>
            </a:r>
            <a:r>
              <a:rPr lang="en-US" sz="2000" cap="small" dirty="0">
                <a:solidFill>
                  <a:srgbClr val="FF0000"/>
                </a:solidFill>
              </a:rPr>
              <a:t>(ANMIG p. </a:t>
            </a:r>
            <a:r>
              <a:rPr lang="en-US" sz="2000" cap="small" dirty="0" smtClean="0">
                <a:solidFill>
                  <a:srgbClr val="FF0000"/>
                </a:solidFill>
              </a:rPr>
              <a:t>92)</a:t>
            </a:r>
            <a:endParaRPr lang="en-US" sz="2000" dirty="0">
              <a:solidFill>
                <a:srgbClr val="FF0000"/>
              </a:solidFill>
            </a:endParaRPr>
          </a:p>
        </p:txBody>
      </p:sp>
      <p:sp>
        <p:nvSpPr>
          <p:cNvPr id="3" name="Content Placeholder 2"/>
          <p:cNvSpPr>
            <a:spLocks noGrp="1"/>
          </p:cNvSpPr>
          <p:nvPr>
            <p:ph sz="half" idx="1"/>
          </p:nvPr>
        </p:nvSpPr>
        <p:spPr>
          <a:xfrm>
            <a:off x="762000" y="1109579"/>
            <a:ext cx="3657600" cy="3267350"/>
          </a:xfrm>
        </p:spPr>
        <p:txBody>
          <a:bodyPr>
            <a:normAutofit fontScale="85000" lnSpcReduction="10000"/>
          </a:bodyPr>
          <a:lstStyle/>
          <a:p>
            <a:pPr marL="0" indent="0">
              <a:buFont typeface="Arial" charset="0"/>
              <a:buNone/>
              <a:defRPr/>
            </a:pPr>
            <a:r>
              <a:rPr lang="en-US" sz="2000" b="1" dirty="0" smtClean="0"/>
              <a:t>Do’s</a:t>
            </a:r>
          </a:p>
          <a:p>
            <a:pPr>
              <a:defRPr/>
            </a:pPr>
            <a:r>
              <a:rPr lang="en-US" sz="2000" dirty="0" smtClean="0"/>
              <a:t>Construct a representative membership</a:t>
            </a:r>
          </a:p>
          <a:p>
            <a:pPr>
              <a:defRPr/>
            </a:pPr>
            <a:r>
              <a:rPr lang="en-US" sz="2000" dirty="0" smtClean="0"/>
              <a:t>Include students, when appropriate</a:t>
            </a:r>
          </a:p>
          <a:p>
            <a:pPr>
              <a:defRPr/>
            </a:pPr>
            <a:r>
              <a:rPr lang="en-US" sz="2000" dirty="0" smtClean="0"/>
              <a:t>Meet at least twice</a:t>
            </a:r>
          </a:p>
          <a:p>
            <a:pPr>
              <a:defRPr/>
            </a:pPr>
            <a:r>
              <a:rPr lang="en-US" sz="2000" dirty="0" smtClean="0"/>
              <a:t>Present data and goals </a:t>
            </a:r>
          </a:p>
          <a:p>
            <a:pPr>
              <a:defRPr/>
            </a:pPr>
            <a:r>
              <a:rPr lang="en-US" sz="2000" dirty="0" smtClean="0"/>
              <a:t>Record and respond to feedback</a:t>
            </a:r>
          </a:p>
          <a:p>
            <a:pPr>
              <a:defRPr/>
            </a:pPr>
            <a:r>
              <a:rPr lang="en-US" sz="2000" dirty="0" smtClean="0"/>
              <a:t>Create and save agendas</a:t>
            </a:r>
          </a:p>
          <a:p>
            <a:pPr>
              <a:defRPr/>
            </a:pPr>
            <a:r>
              <a:rPr lang="en-US" sz="2000" dirty="0" smtClean="0"/>
              <a:t>Take detailed minutes</a:t>
            </a:r>
          </a:p>
          <a:p>
            <a:pPr>
              <a:defRPr/>
            </a:pPr>
            <a:r>
              <a:rPr lang="en-US" sz="2000" dirty="0" smtClean="0"/>
              <a:t>Provide good supporting documentation</a:t>
            </a:r>
            <a:endParaRPr lang="en-US" sz="2000" dirty="0"/>
          </a:p>
          <a:p>
            <a:pPr>
              <a:defRPr/>
            </a:pPr>
            <a:endParaRPr lang="en-US" dirty="0"/>
          </a:p>
        </p:txBody>
      </p:sp>
      <p:sp>
        <p:nvSpPr>
          <p:cNvPr id="4" name="Content Placeholder 3"/>
          <p:cNvSpPr>
            <a:spLocks noGrp="1"/>
          </p:cNvSpPr>
          <p:nvPr>
            <p:ph sz="half" idx="2"/>
          </p:nvPr>
        </p:nvSpPr>
        <p:spPr/>
        <p:txBody>
          <a:bodyPr>
            <a:normAutofit fontScale="85000" lnSpcReduction="10000"/>
          </a:bodyPr>
          <a:lstStyle/>
          <a:p>
            <a:pPr marL="0" indent="0">
              <a:buFont typeface="Arial" charset="0"/>
              <a:buNone/>
              <a:defRPr/>
            </a:pPr>
            <a:r>
              <a:rPr lang="en-US" sz="2000" b="1" dirty="0" smtClean="0"/>
              <a:t>Don’ts</a:t>
            </a:r>
          </a:p>
          <a:p>
            <a:pPr>
              <a:defRPr/>
            </a:pPr>
            <a:r>
              <a:rPr lang="en-US" sz="2000" dirty="0" smtClean="0"/>
              <a:t>Omit important stakeholders</a:t>
            </a:r>
          </a:p>
          <a:p>
            <a:pPr>
              <a:defRPr/>
            </a:pPr>
            <a:r>
              <a:rPr lang="en-US" sz="2000" dirty="0" smtClean="0"/>
              <a:t>Forget to check diversity of membership</a:t>
            </a:r>
          </a:p>
          <a:p>
            <a:pPr>
              <a:defRPr/>
            </a:pPr>
            <a:r>
              <a:rPr lang="en-US" sz="2000" dirty="0" smtClean="0"/>
              <a:t>Don’t create just for RAMP</a:t>
            </a:r>
          </a:p>
          <a:p>
            <a:pPr>
              <a:defRPr/>
            </a:pPr>
            <a:r>
              <a:rPr lang="en-US" sz="2000" dirty="0" smtClean="0"/>
              <a:t>Don’t be a subset of another committee</a:t>
            </a:r>
          </a:p>
          <a:p>
            <a:pPr>
              <a:defRPr/>
            </a:pPr>
            <a:r>
              <a:rPr lang="en-US" sz="2000" dirty="0" smtClean="0"/>
              <a:t>Don’t forget your data and goals presentation</a:t>
            </a:r>
          </a:p>
          <a:p>
            <a:pPr>
              <a:defRPr/>
            </a:pPr>
            <a:r>
              <a:rPr lang="en-US" sz="2000" dirty="0" smtClean="0"/>
              <a:t>Don’t ignore feedback</a:t>
            </a:r>
          </a:p>
        </p:txBody>
      </p:sp>
    </p:spTree>
    <p:extLst>
      <p:ext uri="{BB962C8B-B14F-4D97-AF65-F5344CB8AC3E}">
        <p14:creationId xmlns:p14="http://schemas.microsoft.com/office/powerpoint/2010/main" val="208460512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390315"/>
          </a:xfrm>
        </p:spPr>
        <p:txBody>
          <a:bodyPr>
            <a:normAutofit fontScale="90000"/>
          </a:bodyPr>
          <a:lstStyle/>
          <a:p>
            <a:r>
              <a:rPr lang="en-US" dirty="0" smtClean="0"/>
              <a:t/>
            </a:r>
            <a:br>
              <a:rPr lang="en-US" dirty="0" smtClean="0"/>
            </a:br>
            <a:r>
              <a:rPr lang="en-US" dirty="0" smtClean="0"/>
              <a:t>ASCA U Specialist Trainings</a:t>
            </a:r>
            <a:endParaRPr lang="en-US" dirty="0"/>
          </a:p>
        </p:txBody>
      </p:sp>
      <p:sp>
        <p:nvSpPr>
          <p:cNvPr id="3" name="Content Placeholder 2"/>
          <p:cNvSpPr>
            <a:spLocks noGrp="1"/>
          </p:cNvSpPr>
          <p:nvPr>
            <p:ph idx="1"/>
          </p:nvPr>
        </p:nvSpPr>
        <p:spPr>
          <a:xfrm>
            <a:off x="457200" y="1510632"/>
            <a:ext cx="8229600" cy="4845719"/>
          </a:xfrm>
        </p:spPr>
        <p:txBody>
          <a:bodyPr>
            <a:normAutofit fontScale="85000" lnSpcReduction="20000"/>
          </a:bodyPr>
          <a:lstStyle/>
          <a:p>
            <a:pPr marL="0" indent="0">
              <a:buNone/>
            </a:pPr>
            <a:r>
              <a:rPr lang="en-US" dirty="0" smtClean="0">
                <a:hlinkClick r:id="rId2"/>
              </a:rPr>
              <a:t>Anxiety </a:t>
            </a:r>
            <a:r>
              <a:rPr lang="en-US" dirty="0">
                <a:hlinkClick r:id="rId2"/>
              </a:rPr>
              <a:t>and Stress Management Specialist </a:t>
            </a:r>
          </a:p>
          <a:p>
            <a:pPr marL="0" indent="0">
              <a:buNone/>
            </a:pPr>
            <a:r>
              <a:rPr lang="en-US" dirty="0">
                <a:hlinkClick r:id="rId3"/>
              </a:rPr>
              <a:t>Bullying Prevention Specialist</a:t>
            </a:r>
          </a:p>
          <a:p>
            <a:pPr marL="0" indent="0">
              <a:buNone/>
            </a:pPr>
            <a:r>
              <a:rPr lang="en-US" dirty="0">
                <a:hlinkClick r:id="rId4"/>
              </a:rPr>
              <a:t>Career Development Specialist </a:t>
            </a:r>
          </a:p>
          <a:p>
            <a:pPr marL="0" indent="0">
              <a:buNone/>
            </a:pPr>
            <a:r>
              <a:rPr lang="en-US" sz="4400" b="1" dirty="0">
                <a:hlinkClick r:id="rId5"/>
              </a:rPr>
              <a:t>Closing the Achievement Gap Specialist </a:t>
            </a:r>
          </a:p>
          <a:p>
            <a:pPr marL="0" indent="0">
              <a:buNone/>
            </a:pPr>
            <a:r>
              <a:rPr lang="en-US" dirty="0">
                <a:hlinkClick r:id="rId6"/>
              </a:rPr>
              <a:t>College Admissions Specialist</a:t>
            </a:r>
          </a:p>
          <a:p>
            <a:pPr marL="0" indent="0">
              <a:buNone/>
            </a:pPr>
            <a:r>
              <a:rPr lang="en-US" dirty="0">
                <a:hlinkClick r:id="rId7"/>
              </a:rPr>
              <a:t>Cultural Competency Specialist</a:t>
            </a:r>
          </a:p>
          <a:p>
            <a:pPr marL="0" indent="0">
              <a:buNone/>
            </a:pPr>
            <a:r>
              <a:rPr lang="en-US" dirty="0">
                <a:hlinkClick r:id="rId8"/>
              </a:rPr>
              <a:t>Grief and Loss Specialist </a:t>
            </a:r>
          </a:p>
          <a:p>
            <a:pPr marL="0" indent="0">
              <a:buNone/>
            </a:pPr>
            <a:r>
              <a:rPr lang="en-US" dirty="0">
                <a:hlinkClick r:id="rId9"/>
              </a:rPr>
              <a:t>Legal and Ethical Specialist</a:t>
            </a:r>
          </a:p>
          <a:p>
            <a:pPr marL="0" indent="0">
              <a:buNone/>
            </a:pPr>
            <a:r>
              <a:rPr lang="en-US" dirty="0">
                <a:hlinkClick r:id="rId10"/>
              </a:rPr>
              <a:t>Mental Health Specialist</a:t>
            </a:r>
          </a:p>
          <a:p>
            <a:pPr marL="0" indent="0">
              <a:buNone/>
            </a:pPr>
            <a:r>
              <a:rPr lang="en-US" sz="4400" b="1" dirty="0">
                <a:hlinkClick r:id="rId11"/>
              </a:rPr>
              <a:t>School Counseling Data Specialist</a:t>
            </a:r>
          </a:p>
          <a:p>
            <a:pPr marL="0" indent="0">
              <a:buNone/>
            </a:pPr>
            <a:r>
              <a:rPr lang="en-US" dirty="0">
                <a:hlinkClick r:id="rId12"/>
              </a:rPr>
              <a:t>School Counseling Leadership Specialist</a:t>
            </a:r>
          </a:p>
          <a:p>
            <a:pPr marL="0" indent="0">
              <a:buNone/>
            </a:pPr>
            <a:r>
              <a:rPr lang="en-US" dirty="0">
                <a:hlinkClick r:id="rId13"/>
              </a:rPr>
              <a:t>Students With Special Needs Specialist </a:t>
            </a:r>
          </a:p>
          <a:p>
            <a:pPr marL="0" indent="0">
              <a:buNone/>
            </a:pPr>
            <a:r>
              <a:rPr lang="en-US" dirty="0">
                <a:hlinkClick r:id="rId14"/>
              </a:rPr>
              <a:t>Trauma and Crisis Specialist </a:t>
            </a:r>
          </a:p>
          <a:p>
            <a:pPr marL="0" indent="0">
              <a:buNone/>
            </a:pPr>
            <a:endParaRPr lang="en-US" dirty="0"/>
          </a:p>
        </p:txBody>
      </p:sp>
    </p:spTree>
    <p:extLst>
      <p:ext uri="{BB962C8B-B14F-4D97-AF65-F5344CB8AC3E}">
        <p14:creationId xmlns:p14="http://schemas.microsoft.com/office/powerpoint/2010/main" val="14058598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7334"/>
            <a:ext cx="8229600" cy="860778"/>
          </a:xfrm>
        </p:spPr>
        <p:txBody>
          <a:bodyPr>
            <a:normAutofit fontScale="90000"/>
          </a:bodyPr>
          <a:lstStyle/>
          <a:p>
            <a:pPr algn="ctr"/>
            <a:r>
              <a:rPr lang="en-US" dirty="0" smtClean="0"/>
              <a:t>RAMP -  Why?</a:t>
            </a:r>
            <a:endParaRPr lang="en-US" dirty="0"/>
          </a:p>
        </p:txBody>
      </p:sp>
      <p:sp>
        <p:nvSpPr>
          <p:cNvPr id="3" name="Content Placeholder 2"/>
          <p:cNvSpPr>
            <a:spLocks noGrp="1"/>
          </p:cNvSpPr>
          <p:nvPr>
            <p:ph idx="1"/>
          </p:nvPr>
        </p:nvSpPr>
        <p:spPr>
          <a:xfrm>
            <a:off x="457200" y="1538112"/>
            <a:ext cx="8229600" cy="4818239"/>
          </a:xfrm>
        </p:spPr>
        <p:txBody>
          <a:bodyPr>
            <a:normAutofit/>
          </a:bodyPr>
          <a:lstStyle/>
          <a:p>
            <a:pPr marL="0" indent="0">
              <a:buNone/>
            </a:pPr>
            <a:r>
              <a:rPr lang="en-US" dirty="0" smtClean="0"/>
              <a:t>Evidence based practice</a:t>
            </a:r>
          </a:p>
          <a:p>
            <a:pPr marL="0" indent="0">
              <a:buNone/>
            </a:pPr>
            <a:r>
              <a:rPr lang="en-US" dirty="0"/>
              <a:t>	</a:t>
            </a:r>
            <a:r>
              <a:rPr lang="en-US" sz="1800" b="1" dirty="0" smtClean="0"/>
              <a:t>Empirical Research Studies Supporting the Value of School Counseling</a:t>
            </a:r>
          </a:p>
          <a:p>
            <a:pPr marL="0" indent="0">
              <a:buNone/>
            </a:pPr>
            <a:r>
              <a:rPr lang="en-US" dirty="0" smtClean="0"/>
              <a:t>Good for students</a:t>
            </a:r>
          </a:p>
          <a:p>
            <a:pPr marL="0" indent="0">
              <a:buNone/>
            </a:pPr>
            <a:r>
              <a:rPr lang="en-US" dirty="0" smtClean="0"/>
              <a:t>Legitimizes the professional</a:t>
            </a:r>
          </a:p>
          <a:p>
            <a:pPr marL="0" indent="0">
              <a:buNone/>
            </a:pPr>
            <a:r>
              <a:rPr lang="en-US" dirty="0" smtClean="0"/>
              <a:t>Engages stakeholders</a:t>
            </a:r>
          </a:p>
          <a:p>
            <a:pPr marL="0" indent="0">
              <a:buNone/>
            </a:pPr>
            <a:r>
              <a:rPr lang="en-US" sz="2400" dirty="0"/>
              <a:t>	</a:t>
            </a:r>
            <a:r>
              <a:rPr lang="en-US" sz="2400" dirty="0" smtClean="0"/>
              <a:t>Annual agreement – component 5</a:t>
            </a:r>
          </a:p>
          <a:p>
            <a:pPr marL="0" indent="0">
              <a:buNone/>
            </a:pPr>
            <a:r>
              <a:rPr lang="en-US" sz="2400" dirty="0"/>
              <a:t>	</a:t>
            </a:r>
            <a:r>
              <a:rPr lang="en-US" sz="2400" dirty="0" smtClean="0"/>
              <a:t>Advisory council – component 6</a:t>
            </a:r>
          </a:p>
          <a:p>
            <a:pPr marL="0" indent="0">
              <a:buNone/>
            </a:pPr>
            <a:r>
              <a:rPr lang="en-US" dirty="0" smtClean="0"/>
              <a:t>Program evaluation</a:t>
            </a:r>
          </a:p>
          <a:p>
            <a:pPr marL="0" indent="0">
              <a:buNone/>
            </a:pPr>
            <a:r>
              <a:rPr lang="en-US" dirty="0" smtClean="0"/>
              <a:t>Professional development/reflection</a:t>
            </a:r>
          </a:p>
          <a:p>
            <a:pPr marL="0" indent="0">
              <a:buNone/>
            </a:pPr>
            <a:r>
              <a:rPr lang="en-US" dirty="0" smtClean="0"/>
              <a:t>National recognition</a:t>
            </a:r>
            <a:endParaRPr lang="en-US" dirty="0"/>
          </a:p>
        </p:txBody>
      </p:sp>
    </p:spTree>
    <p:extLst>
      <p:ext uri="{BB962C8B-B14F-4D97-AF65-F5344CB8AC3E}">
        <p14:creationId xmlns:p14="http://schemas.microsoft.com/office/powerpoint/2010/main" val="357580652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fontAlgn="auto" hangingPunct="1">
              <a:spcAft>
                <a:spcPts val="0"/>
              </a:spcAft>
              <a:defRPr/>
            </a:pPr>
            <a:r>
              <a:rPr lang="en-US" sz="6000" dirty="0" smtClean="0">
                <a:solidFill>
                  <a:srgbClr val="000000"/>
                </a:solidFill>
                <a:ea typeface="+mj-ea"/>
              </a:rPr>
              <a:t>Thank you</a:t>
            </a:r>
            <a:endParaRPr lang="en-US" sz="6000" dirty="0">
              <a:solidFill>
                <a:srgbClr val="000000"/>
              </a:solidFill>
              <a:ea typeface="+mj-ea"/>
            </a:endParaRPr>
          </a:p>
        </p:txBody>
      </p:sp>
      <p:sp>
        <p:nvSpPr>
          <p:cNvPr id="257026" name="Content Placeholder 2"/>
          <p:cNvSpPr>
            <a:spLocks noGrp="1"/>
          </p:cNvSpPr>
          <p:nvPr>
            <p:ph idx="1"/>
          </p:nvPr>
        </p:nvSpPr>
        <p:spPr/>
        <p:txBody>
          <a:bodyPr/>
          <a:lstStyle/>
          <a:p>
            <a:pPr algn="ctr" eaLnBrk="1" hangingPunct="1">
              <a:buFont typeface="Arial" panose="020B0604020202020204" pitchFamily="34" charset="0"/>
              <a:buNone/>
            </a:pPr>
            <a:r>
              <a:rPr lang="en-US" altLang="en-US" sz="6000" dirty="0" err="1" smtClean="0">
                <a:solidFill>
                  <a:srgbClr val="000000"/>
                </a:solidFill>
                <a:latin typeface="Helvetica" panose="020B0604020202020204" pitchFamily="34" charset="0"/>
                <a:cs typeface="Helvetica" panose="020B0604020202020204" pitchFamily="34" charset="0"/>
              </a:rPr>
              <a:t>mkuranz</a:t>
            </a:r>
            <a:r>
              <a:rPr lang="en-US" altLang="en-US" sz="6000" dirty="0" err="1" smtClean="0">
                <a:solidFill>
                  <a:srgbClr val="000000"/>
                </a:solidFill>
                <a:latin typeface="Helvetica" panose="020B0604020202020204" pitchFamily="34" charset="0"/>
                <a:cs typeface="Helvetica" panose="020B0604020202020204" pitchFamily="34" charset="0"/>
              </a:rPr>
              <a:t>@wi.rr.com</a:t>
            </a:r>
            <a:endParaRPr lang="en-US" altLang="en-US" sz="6000" dirty="0" smtClean="0">
              <a:solidFill>
                <a:srgbClr val="000000"/>
              </a:solidFill>
              <a:latin typeface="Helvetica" panose="020B0604020202020204" pitchFamily="34" charset="0"/>
              <a:cs typeface="Helvetica" panose="020B0604020202020204" pitchFamily="34" charset="0"/>
            </a:endParaRPr>
          </a:p>
          <a:p>
            <a:pPr eaLnBrk="1" hangingPunct="1">
              <a:buFont typeface="Arial" panose="020B0604020202020204" pitchFamily="34" charset="0"/>
              <a:buNone/>
            </a:pPr>
            <a:endParaRPr lang="en-US" altLang="en-US" dirty="0" smtClean="0">
              <a:latin typeface="Helvetica" panose="020B0604020202020204" pitchFamily="34" charset="0"/>
              <a:cs typeface="Helvetica" panose="020B0604020202020204" pitchFamily="34" charset="0"/>
            </a:endParaRPr>
          </a:p>
          <a:p>
            <a:pPr eaLnBrk="1" hangingPunct="1"/>
            <a:endParaRPr lang="en-US" altLang="en-US" dirty="0" smtClean="0">
              <a:latin typeface="Helvetica" panose="020B0604020202020204" pitchFamily="34" charset="0"/>
              <a:cs typeface="Helvetica" panose="020B0604020202020204" pitchFamily="34" charset="0"/>
            </a:endParaRPr>
          </a:p>
          <a:p>
            <a:pPr eaLnBrk="1" hangingPunct="1"/>
            <a:endParaRPr lang="en-US" altLang="en-US" dirty="0" smtClean="0">
              <a:latin typeface="Helvetica" panose="020B0604020202020204" pitchFamily="34" charset="0"/>
              <a:cs typeface="Helvetica" panose="020B0604020202020204" pitchFamily="34" charset="0"/>
            </a:endParaRPr>
          </a:p>
        </p:txBody>
      </p:sp>
      <p:pic>
        <p:nvPicPr>
          <p:cNvPr id="257027" name="Picture 2"/>
          <p:cNvPicPr>
            <a:picLocks noChangeAspect="1" noChangeArrowheads="1"/>
          </p:cNvPicPr>
          <p:nvPr/>
        </p:nvPicPr>
        <p:blipFill>
          <a:blip r:embed="rId3">
            <a:extLst>
              <a:ext uri="{28A0092B-C50C-407E-A947-70E740481C1C}">
                <a14:useLocalDpi xmlns:a14="http://schemas.microsoft.com/office/drawing/2010/main" val="0"/>
              </a:ext>
            </a:extLst>
          </a:blip>
          <a:srcRect t="16754"/>
          <a:stretch>
            <a:fillRect/>
          </a:stretch>
        </p:blipFill>
        <p:spPr bwMode="auto">
          <a:xfrm>
            <a:off x="1420812" y="2486527"/>
            <a:ext cx="6122988" cy="2564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99642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US" sz="3100" b="1" dirty="0" smtClean="0"/>
              <a:t/>
            </a:r>
            <a:br>
              <a:rPr lang="en-US" sz="3100" b="1" dirty="0" smtClean="0"/>
            </a:br>
            <a:r>
              <a:rPr lang="en-US" sz="3100" b="1" dirty="0"/>
              <a:t/>
            </a:r>
            <a:br>
              <a:rPr lang="en-US" sz="3100" b="1" dirty="0"/>
            </a:br>
            <a:r>
              <a:rPr lang="en-US" sz="3100" b="1" dirty="0" smtClean="0"/>
              <a:t/>
            </a:r>
            <a:br>
              <a:rPr lang="en-US" sz="3100" b="1" dirty="0" smtClean="0"/>
            </a:br>
            <a:r>
              <a:rPr lang="en-US" sz="3100" b="1" dirty="0" smtClean="0"/>
              <a:t>EMPIRICAL RESEARCH STUDIES SUPPORTING THE VALUE OF SCHOOL COUNSELING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School </a:t>
            </a:r>
            <a:r>
              <a:rPr lang="en-US" b="1" dirty="0"/>
              <a:t>Counseling and Student Outcomes: Summary Of Six Statewide Studies </a:t>
            </a:r>
          </a:p>
          <a:p>
            <a:pPr marL="0" indent="0">
              <a:buNone/>
            </a:pPr>
            <a:r>
              <a:rPr lang="en-US" sz="2200" dirty="0"/>
              <a:t>Carey, J., &amp; Dimmitt, C. (2012). School counseling and student outcomes: Summary of six statewide studies. </a:t>
            </a:r>
            <a:r>
              <a:rPr lang="en-US" sz="2200" i="1" dirty="0"/>
              <a:t>Professional School Counseling, 16 </a:t>
            </a:r>
            <a:r>
              <a:rPr lang="en-US" sz="2200" dirty="0"/>
              <a:t>(2), 146-153. </a:t>
            </a:r>
            <a:r>
              <a:rPr lang="en-US" sz="2200" dirty="0" err="1"/>
              <a:t>doi</a:t>
            </a:r>
            <a:r>
              <a:rPr lang="en-US" sz="2200" dirty="0"/>
              <a:t>: 10.5330/PSC.n.2012-16.146 </a:t>
            </a:r>
          </a:p>
          <a:p>
            <a:pPr marL="0" indent="0">
              <a:buNone/>
            </a:pPr>
            <a:endParaRPr lang="en-US" sz="2200" dirty="0" smtClean="0"/>
          </a:p>
          <a:p>
            <a:pPr marL="0" indent="0">
              <a:buNone/>
            </a:pPr>
            <a:r>
              <a:rPr lang="en-US" b="1" dirty="0"/>
              <a:t>Take-away: </a:t>
            </a:r>
            <a:r>
              <a:rPr lang="en-US" i="1" dirty="0"/>
              <a:t>A growing body of research indicates </a:t>
            </a:r>
            <a:endParaRPr lang="en-US" i="1" dirty="0" smtClean="0"/>
          </a:p>
          <a:p>
            <a:pPr marL="0" indent="0">
              <a:buNone/>
            </a:pPr>
            <a:r>
              <a:rPr lang="en-US" i="1" dirty="0" smtClean="0"/>
              <a:t>comprehensive</a:t>
            </a:r>
            <a:r>
              <a:rPr lang="en-US" i="1" dirty="0"/>
              <a:t>, data-driven school counseling programs improve a range of student learning and behavioral outcomes. </a:t>
            </a:r>
            <a:endParaRPr lang="en-US" dirty="0"/>
          </a:p>
          <a:p>
            <a:pPr marL="0" indent="0">
              <a:buNone/>
            </a:pPr>
            <a:endParaRPr lang="en-US" dirty="0"/>
          </a:p>
        </p:txBody>
      </p:sp>
    </p:spTree>
    <p:extLst>
      <p:ext uri="{BB962C8B-B14F-4D97-AF65-F5344CB8AC3E}">
        <p14:creationId xmlns:p14="http://schemas.microsoft.com/office/powerpoint/2010/main" val="27359113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Some of the School Counseling Researchers</a:t>
            </a:r>
            <a:endParaRPr lang="en-US" dirty="0"/>
          </a:p>
        </p:txBody>
      </p:sp>
      <p:sp>
        <p:nvSpPr>
          <p:cNvPr id="24578" name="Content Placeholder 2"/>
          <p:cNvSpPr>
            <a:spLocks noGrp="1"/>
          </p:cNvSpPr>
          <p:nvPr>
            <p:ph idx="1"/>
          </p:nvPr>
        </p:nvSpPr>
        <p:spPr/>
        <p:txBody>
          <a:bodyPr>
            <a:normAutofit fontScale="92500" lnSpcReduction="10000"/>
          </a:bodyPr>
          <a:lstStyle/>
          <a:p>
            <a:pPr>
              <a:spcAft>
                <a:spcPts val="1800"/>
              </a:spcAft>
            </a:pPr>
            <a:r>
              <a:rPr lang="en-US" sz="2000">
                <a:latin typeface="Helvetica" charset="0"/>
                <a:ea typeface="Helvetica" charset="0"/>
                <a:cs typeface="Helvetica" charset="0"/>
              </a:rPr>
              <a:t>Carey, Harrington, Martin, &amp; Hoffman, 2012</a:t>
            </a:r>
          </a:p>
          <a:p>
            <a:pPr>
              <a:spcAft>
                <a:spcPts val="1800"/>
              </a:spcAft>
            </a:pPr>
            <a:r>
              <a:rPr lang="en-US" sz="2000">
                <a:latin typeface="Helvetica" charset="0"/>
                <a:ea typeface="Helvetica" charset="0"/>
                <a:cs typeface="Helvetica" charset="0"/>
              </a:rPr>
              <a:t>Dimmitt &amp; Wilkerson, 2012</a:t>
            </a:r>
          </a:p>
          <a:p>
            <a:pPr>
              <a:spcAft>
                <a:spcPts val="1800"/>
              </a:spcAft>
            </a:pPr>
            <a:r>
              <a:rPr lang="en-US" sz="2000">
                <a:latin typeface="Helvetica" charset="0"/>
                <a:ea typeface="Helvetica" charset="0"/>
                <a:cs typeface="Helvetica" charset="0"/>
              </a:rPr>
              <a:t>Ward, 2009</a:t>
            </a:r>
          </a:p>
          <a:p>
            <a:pPr>
              <a:spcAft>
                <a:spcPts val="1800"/>
              </a:spcAft>
            </a:pPr>
            <a:r>
              <a:rPr lang="en-US" sz="2000">
                <a:latin typeface="Helvetica" charset="0"/>
                <a:ea typeface="Helvetica" charset="0"/>
                <a:cs typeface="Helvetica" charset="0"/>
              </a:rPr>
              <a:t>Lapan, Gysbers, Sun, 1997</a:t>
            </a:r>
          </a:p>
          <a:p>
            <a:pPr>
              <a:spcAft>
                <a:spcPts val="1800"/>
              </a:spcAft>
            </a:pPr>
            <a:r>
              <a:rPr lang="en-US" sz="2000">
                <a:latin typeface="Helvetica" charset="0"/>
                <a:ea typeface="Helvetica" charset="0"/>
                <a:cs typeface="Helvetica" charset="0"/>
              </a:rPr>
              <a:t>Lapan, Gysbers,Petros, 2001</a:t>
            </a:r>
          </a:p>
          <a:p>
            <a:pPr>
              <a:spcAft>
                <a:spcPts val="1800"/>
              </a:spcAft>
            </a:pPr>
            <a:r>
              <a:rPr lang="en-US" sz="2000">
                <a:latin typeface="Helvetica" charset="0"/>
                <a:ea typeface="Helvetica" charset="0"/>
                <a:cs typeface="Helvetica" charset="0"/>
              </a:rPr>
              <a:t>Sink, Stroh, 2003</a:t>
            </a:r>
          </a:p>
          <a:p>
            <a:pPr>
              <a:spcAft>
                <a:spcPts val="1800"/>
              </a:spcAft>
            </a:pPr>
            <a:r>
              <a:rPr lang="en-US" sz="2000">
                <a:latin typeface="Helvetica" charset="0"/>
                <a:ea typeface="Helvetica" charset="0"/>
                <a:cs typeface="Helvetica" charset="0"/>
              </a:rPr>
              <a:t>CSCORE – Carey &amp; Harrington, UMASS</a:t>
            </a:r>
          </a:p>
          <a:p>
            <a:endParaRPr lang="en-US" sz="2400">
              <a:latin typeface="Helvetica" charset="0"/>
              <a:ea typeface="Helvetica" charset="0"/>
              <a:cs typeface="Helvetica" charset="0"/>
            </a:endParaRPr>
          </a:p>
        </p:txBody>
      </p:sp>
    </p:spTree>
    <p:extLst>
      <p:ext uri="{BB962C8B-B14F-4D97-AF65-F5344CB8AC3E}">
        <p14:creationId xmlns:p14="http://schemas.microsoft.com/office/powerpoint/2010/main" val="367190470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defRPr/>
            </a:pPr>
            <a:r>
              <a:rPr lang="en-US" sz="2800" dirty="0" smtClean="0"/>
              <a:t>Comprehensive School Counseling Program</a:t>
            </a:r>
            <a:br>
              <a:rPr lang="en-US" sz="2800" dirty="0" smtClean="0"/>
            </a:br>
            <a:r>
              <a:rPr lang="en-US" sz="2800" dirty="0" smtClean="0"/>
              <a:t>Research</a:t>
            </a:r>
            <a:endParaRPr lang="en-US" sz="2800" dirty="0"/>
          </a:p>
        </p:txBody>
      </p:sp>
      <p:sp>
        <p:nvSpPr>
          <p:cNvPr id="25602" name="Text Placeholder 1"/>
          <p:cNvSpPr>
            <a:spLocks noGrp="1"/>
          </p:cNvSpPr>
          <p:nvPr>
            <p:ph type="body" idx="1"/>
          </p:nvPr>
        </p:nvSpPr>
        <p:spPr/>
        <p:txBody>
          <a:bodyPr/>
          <a:lstStyle/>
          <a:p>
            <a:r>
              <a:rPr lang="en-US">
                <a:latin typeface="Helvetica" charset="0"/>
                <a:ea typeface="Helvetica" charset="0"/>
                <a:cs typeface="Helvetica" charset="0"/>
              </a:rPr>
              <a:t>Increased</a:t>
            </a:r>
          </a:p>
        </p:txBody>
      </p:sp>
      <p:sp>
        <p:nvSpPr>
          <p:cNvPr id="25603" name="Content Placeholder 2"/>
          <p:cNvSpPr>
            <a:spLocks noGrp="1"/>
          </p:cNvSpPr>
          <p:nvPr>
            <p:ph sz="half" idx="2"/>
          </p:nvPr>
        </p:nvSpPr>
        <p:spPr/>
        <p:txBody>
          <a:bodyPr>
            <a:normAutofit fontScale="85000" lnSpcReduction="20000"/>
          </a:bodyPr>
          <a:lstStyle/>
          <a:p>
            <a:pPr>
              <a:spcAft>
                <a:spcPts val="900"/>
              </a:spcAft>
            </a:pPr>
            <a:r>
              <a:rPr lang="en-US" sz="2000" dirty="0">
                <a:latin typeface="Helvetica" charset="0"/>
                <a:ea typeface="Helvetica" charset="0"/>
                <a:cs typeface="Helvetica" charset="0"/>
              </a:rPr>
              <a:t>Graduation Rates</a:t>
            </a:r>
          </a:p>
          <a:p>
            <a:pPr algn="just">
              <a:spcAft>
                <a:spcPts val="900"/>
              </a:spcAft>
            </a:pPr>
            <a:r>
              <a:rPr lang="en-US" sz="2000" dirty="0">
                <a:latin typeface="Helvetica" charset="0"/>
                <a:ea typeface="Helvetica" charset="0"/>
                <a:cs typeface="Helvetica" charset="0"/>
              </a:rPr>
              <a:t>Math and reading</a:t>
            </a:r>
          </a:p>
          <a:p>
            <a:pPr algn="just">
              <a:spcAft>
                <a:spcPts val="900"/>
              </a:spcAft>
            </a:pPr>
            <a:r>
              <a:rPr lang="en-US" sz="2000" dirty="0">
                <a:latin typeface="Helvetica" charset="0"/>
                <a:ea typeface="Helvetica" charset="0"/>
                <a:cs typeface="Helvetica" charset="0"/>
              </a:rPr>
              <a:t>3rd grade reading proficiency</a:t>
            </a:r>
          </a:p>
          <a:p>
            <a:pPr algn="just">
              <a:spcAft>
                <a:spcPts val="900"/>
              </a:spcAft>
            </a:pPr>
            <a:r>
              <a:rPr lang="en-US" sz="2000" dirty="0">
                <a:latin typeface="Helvetica" charset="0"/>
                <a:ea typeface="Helvetica" charset="0"/>
                <a:cs typeface="Helvetica" charset="0"/>
              </a:rPr>
              <a:t>Scores on state tests</a:t>
            </a:r>
          </a:p>
          <a:p>
            <a:pPr algn="just">
              <a:spcAft>
                <a:spcPts val="900"/>
              </a:spcAft>
            </a:pPr>
            <a:r>
              <a:rPr lang="en-US" sz="2000" dirty="0">
                <a:latin typeface="Helvetica" charset="0"/>
                <a:ea typeface="Helvetica" charset="0"/>
                <a:cs typeface="Helvetica" charset="0"/>
              </a:rPr>
              <a:t>ACT scores</a:t>
            </a:r>
          </a:p>
          <a:p>
            <a:pPr algn="just">
              <a:spcAft>
                <a:spcPts val="900"/>
              </a:spcAft>
            </a:pPr>
            <a:r>
              <a:rPr lang="en-US" sz="2000" dirty="0">
                <a:latin typeface="Helvetica" charset="0"/>
                <a:ea typeface="Helvetica" charset="0"/>
                <a:cs typeface="Helvetica" charset="0"/>
              </a:rPr>
              <a:t>Students taking ACT</a:t>
            </a:r>
          </a:p>
          <a:p>
            <a:pPr>
              <a:spcAft>
                <a:spcPts val="900"/>
              </a:spcAft>
            </a:pPr>
            <a:r>
              <a:rPr lang="en-US" sz="2000" dirty="0">
                <a:latin typeface="Helvetica" charset="0"/>
                <a:ea typeface="Helvetica" charset="0"/>
                <a:cs typeface="Helvetica" charset="0"/>
              </a:rPr>
              <a:t>Perkins Program completion</a:t>
            </a:r>
          </a:p>
          <a:p>
            <a:pPr>
              <a:spcAft>
                <a:spcPts val="900"/>
              </a:spcAft>
            </a:pPr>
            <a:r>
              <a:rPr lang="en-US" sz="2000" dirty="0" smtClean="0">
                <a:latin typeface="Helvetica" charset="0"/>
                <a:ea typeface="Helvetica" charset="0"/>
                <a:cs typeface="Helvetica" charset="0"/>
              </a:rPr>
              <a:t>Attendance</a:t>
            </a:r>
          </a:p>
          <a:p>
            <a:pPr>
              <a:spcAft>
                <a:spcPts val="900"/>
              </a:spcAft>
            </a:pPr>
            <a:endParaRPr lang="en-US" sz="2000" dirty="0">
              <a:latin typeface="Helvetica" charset="0"/>
              <a:ea typeface="Helvetica" charset="0"/>
              <a:cs typeface="Helvetica" charset="0"/>
            </a:endParaRPr>
          </a:p>
          <a:p>
            <a:pPr>
              <a:spcAft>
                <a:spcPts val="900"/>
              </a:spcAft>
            </a:pPr>
            <a:endParaRPr lang="en-US" sz="2000" dirty="0">
              <a:latin typeface="Helvetica" charset="0"/>
              <a:ea typeface="Helvetica" charset="0"/>
              <a:cs typeface="Helvetica" charset="0"/>
            </a:endParaRPr>
          </a:p>
        </p:txBody>
      </p:sp>
      <p:sp>
        <p:nvSpPr>
          <p:cNvPr id="25604" name="Text Placeholder 4"/>
          <p:cNvSpPr>
            <a:spLocks noGrp="1"/>
          </p:cNvSpPr>
          <p:nvPr>
            <p:ph type="body" sz="quarter" idx="3"/>
          </p:nvPr>
        </p:nvSpPr>
        <p:spPr/>
        <p:txBody>
          <a:bodyPr/>
          <a:lstStyle/>
          <a:p>
            <a:endParaRPr lang="en-US">
              <a:latin typeface="Helvetica" charset="0"/>
              <a:ea typeface="Helvetica" charset="0"/>
              <a:cs typeface="Helvetica" charset="0"/>
            </a:endParaRPr>
          </a:p>
        </p:txBody>
      </p:sp>
      <p:sp>
        <p:nvSpPr>
          <p:cNvPr id="25605" name="Content Placeholder 4"/>
          <p:cNvSpPr>
            <a:spLocks noGrp="1"/>
          </p:cNvSpPr>
          <p:nvPr>
            <p:ph sz="quarter" idx="4"/>
          </p:nvPr>
        </p:nvSpPr>
        <p:spPr/>
        <p:txBody>
          <a:bodyPr/>
          <a:lstStyle/>
          <a:p>
            <a:pPr algn="just">
              <a:spcAft>
                <a:spcPts val="900"/>
              </a:spcAft>
            </a:pPr>
            <a:endParaRPr lang="en-US" sz="2000">
              <a:latin typeface="Helvetica" charset="0"/>
              <a:ea typeface="Helvetica" charset="0"/>
              <a:cs typeface="Helvetica" charset="0"/>
            </a:endParaRPr>
          </a:p>
        </p:txBody>
      </p:sp>
      <p:pic>
        <p:nvPicPr>
          <p:cNvPr id="25606" name="Picture 8" descr="http://findicons.com/files/icons/1700/2d/512/arrow_u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441338">
            <a:off x="4692114" y="6393"/>
            <a:ext cx="3524250"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332131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defRPr/>
            </a:pPr>
            <a:r>
              <a:rPr lang="en-US" sz="3600" dirty="0" smtClean="0"/>
              <a:t>Comprehensive School Counseling Program</a:t>
            </a:r>
            <a:br>
              <a:rPr lang="en-US" sz="3600" dirty="0" smtClean="0"/>
            </a:br>
            <a:r>
              <a:rPr lang="en-US" sz="3600" dirty="0" smtClean="0"/>
              <a:t>Research</a:t>
            </a:r>
            <a:endParaRPr lang="en-US" sz="3600" dirty="0"/>
          </a:p>
        </p:txBody>
      </p:sp>
      <p:sp>
        <p:nvSpPr>
          <p:cNvPr id="27650" name="Text Placeholder 1"/>
          <p:cNvSpPr>
            <a:spLocks noGrp="1"/>
          </p:cNvSpPr>
          <p:nvPr>
            <p:ph type="body" idx="1"/>
          </p:nvPr>
        </p:nvSpPr>
        <p:spPr/>
        <p:txBody>
          <a:bodyPr/>
          <a:lstStyle/>
          <a:p>
            <a:r>
              <a:rPr lang="en-US">
                <a:latin typeface="Helvetica" charset="0"/>
                <a:ea typeface="Helvetica" charset="0"/>
                <a:cs typeface="Helvetica" charset="0"/>
              </a:rPr>
              <a:t>Decreased</a:t>
            </a:r>
          </a:p>
        </p:txBody>
      </p:sp>
      <p:sp>
        <p:nvSpPr>
          <p:cNvPr id="27651" name="Content Placeholder 2"/>
          <p:cNvSpPr>
            <a:spLocks noGrp="1"/>
          </p:cNvSpPr>
          <p:nvPr>
            <p:ph sz="half" idx="2"/>
          </p:nvPr>
        </p:nvSpPr>
        <p:spPr/>
        <p:txBody>
          <a:bodyPr/>
          <a:lstStyle/>
          <a:p>
            <a:pPr algn="just">
              <a:spcAft>
                <a:spcPts val="900"/>
              </a:spcAft>
            </a:pPr>
            <a:r>
              <a:rPr lang="en-US" sz="2000">
                <a:latin typeface="Helvetica" charset="0"/>
                <a:ea typeface="Helvetica" charset="0"/>
                <a:cs typeface="Helvetica" charset="0"/>
              </a:rPr>
              <a:t>Suspension rates</a:t>
            </a:r>
          </a:p>
          <a:p>
            <a:pPr algn="just">
              <a:spcAft>
                <a:spcPts val="900"/>
              </a:spcAft>
            </a:pPr>
            <a:r>
              <a:rPr lang="en-US" sz="2000">
                <a:latin typeface="Helvetica" charset="0"/>
                <a:ea typeface="Helvetica" charset="0"/>
                <a:cs typeface="Helvetica" charset="0"/>
              </a:rPr>
              <a:t>Discipline referrals</a:t>
            </a:r>
          </a:p>
          <a:p>
            <a:pPr algn="just">
              <a:spcAft>
                <a:spcPts val="900"/>
              </a:spcAft>
            </a:pPr>
            <a:r>
              <a:rPr lang="en-US" sz="2000">
                <a:latin typeface="Helvetica" charset="0"/>
                <a:ea typeface="Helvetica" charset="0"/>
                <a:cs typeface="Helvetica" charset="0"/>
              </a:rPr>
              <a:t>Student reports bullied/teased</a:t>
            </a:r>
          </a:p>
        </p:txBody>
      </p:sp>
      <p:sp>
        <p:nvSpPr>
          <p:cNvPr id="27652" name="Text Placeholder 4"/>
          <p:cNvSpPr>
            <a:spLocks noGrp="1"/>
          </p:cNvSpPr>
          <p:nvPr>
            <p:ph type="body" sz="quarter" idx="3"/>
          </p:nvPr>
        </p:nvSpPr>
        <p:spPr/>
        <p:txBody>
          <a:bodyPr/>
          <a:lstStyle/>
          <a:p>
            <a:endParaRPr lang="en-US">
              <a:latin typeface="Helvetica" charset="0"/>
              <a:ea typeface="Helvetica" charset="0"/>
              <a:cs typeface="Helvetica" charset="0"/>
            </a:endParaRPr>
          </a:p>
        </p:txBody>
      </p:sp>
      <p:sp>
        <p:nvSpPr>
          <p:cNvPr id="27653" name="Content Placeholder 6"/>
          <p:cNvSpPr>
            <a:spLocks noGrp="1"/>
          </p:cNvSpPr>
          <p:nvPr>
            <p:ph sz="quarter" idx="4"/>
          </p:nvPr>
        </p:nvSpPr>
        <p:spPr/>
        <p:txBody>
          <a:bodyPr/>
          <a:lstStyle/>
          <a:p>
            <a:endParaRPr lang="en-US">
              <a:latin typeface="Helvetica" charset="0"/>
              <a:ea typeface="Helvetica" charset="0"/>
              <a:cs typeface="Helvetica" charset="0"/>
            </a:endParaRPr>
          </a:p>
        </p:txBody>
      </p:sp>
      <p:pic>
        <p:nvPicPr>
          <p:cNvPr id="27654" name="Picture 8" descr="http://findicons.com/files/icons/1700/2d/512/arrow_u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496169">
            <a:off x="5302233" y="-529048"/>
            <a:ext cx="3524250"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62678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4294967295"/>
          </p:nvPr>
        </p:nvSpPr>
        <p:spPr>
          <a:xfrm>
            <a:off x="286382" y="498475"/>
            <a:ext cx="8653726" cy="5499100"/>
          </a:xfrm>
        </p:spPr>
        <p:txBody>
          <a:bodyPr>
            <a:normAutofit fontScale="92500" lnSpcReduction="20000"/>
          </a:bodyPr>
          <a:lstStyle/>
          <a:p>
            <a:pPr marL="0" indent="0" algn="ctr">
              <a:lnSpc>
                <a:spcPct val="125000"/>
              </a:lnSpc>
              <a:buFont typeface="Arial" panose="020B0604020202020204" pitchFamily="34" charset="0"/>
              <a:buNone/>
              <a:defRPr/>
            </a:pPr>
            <a:endParaRPr lang="en-US" altLang="en-US" sz="3200" dirty="0" smtClean="0">
              <a:latin typeface="Helvetica" panose="020B0604020202020204" pitchFamily="34" charset="0"/>
              <a:ea typeface="Helvetica" panose="020B0604020202020204" pitchFamily="34" charset="0"/>
              <a:cs typeface="Helvetica" panose="020B0604020202020204" pitchFamily="34" charset="0"/>
            </a:endParaRPr>
          </a:p>
          <a:p>
            <a:pPr marL="0" indent="0" algn="ctr">
              <a:lnSpc>
                <a:spcPct val="125000"/>
              </a:lnSpc>
              <a:buFont typeface="Arial" panose="020B0604020202020204" pitchFamily="34" charset="0"/>
              <a:buNone/>
              <a:defRPr/>
            </a:pPr>
            <a:r>
              <a:rPr lang="en-US" altLang="en-US" sz="3200" dirty="0" smtClean="0">
                <a:latin typeface="Helvetica" panose="020B0604020202020204" pitchFamily="34" charset="0"/>
                <a:ea typeface="Helvetica" panose="020B0604020202020204" pitchFamily="34" charset="0"/>
                <a:cs typeface="Helvetica" panose="020B0604020202020204" pitchFamily="34" charset="0"/>
              </a:rPr>
              <a:t>Regardless of socioeconomic level, </a:t>
            </a:r>
          </a:p>
          <a:p>
            <a:pPr marL="0" indent="0" algn="ctr">
              <a:lnSpc>
                <a:spcPct val="125000"/>
              </a:lnSpc>
              <a:buFont typeface="Arial" panose="020B0604020202020204" pitchFamily="34" charset="0"/>
              <a:buNone/>
              <a:defRPr/>
            </a:pPr>
            <a:r>
              <a:rPr lang="en-US" altLang="en-US" sz="3200" dirty="0" smtClean="0">
                <a:latin typeface="Helvetica" panose="020B0604020202020204" pitchFamily="34" charset="0"/>
                <a:ea typeface="Helvetica" panose="020B0604020202020204" pitchFamily="34" charset="0"/>
                <a:cs typeface="Helvetica" panose="020B0604020202020204" pitchFamily="34" charset="0"/>
              </a:rPr>
              <a:t>children who remain in the same school for multiple years </a:t>
            </a:r>
          </a:p>
          <a:p>
            <a:pPr marL="0" indent="0" algn="ctr">
              <a:lnSpc>
                <a:spcPct val="125000"/>
              </a:lnSpc>
              <a:buFont typeface="Arial" panose="020B0604020202020204" pitchFamily="34" charset="0"/>
              <a:buNone/>
              <a:defRPr/>
            </a:pPr>
            <a:r>
              <a:rPr lang="en-US" altLang="en-US" sz="3200" dirty="0" smtClean="0">
                <a:latin typeface="Helvetica" panose="020B0604020202020204" pitchFamily="34" charset="0"/>
                <a:ea typeface="Helvetica" panose="020B0604020202020204" pitchFamily="34" charset="0"/>
                <a:cs typeface="Helvetica" panose="020B0604020202020204" pitchFamily="34" charset="0"/>
              </a:rPr>
              <a:t>with a well-implemented </a:t>
            </a:r>
          </a:p>
          <a:p>
            <a:pPr marL="0" indent="0" algn="ctr">
              <a:lnSpc>
                <a:spcPct val="125000"/>
              </a:lnSpc>
              <a:buFont typeface="Arial" panose="020B0604020202020204" pitchFamily="34" charset="0"/>
              <a:buNone/>
              <a:defRPr/>
            </a:pPr>
            <a:r>
              <a:rPr lang="en-US" altLang="en-US" sz="3200" dirty="0" smtClean="0">
                <a:latin typeface="Helvetica" panose="020B0604020202020204" pitchFamily="34" charset="0"/>
                <a:ea typeface="Helvetica" panose="020B0604020202020204" pitchFamily="34" charset="0"/>
                <a:cs typeface="Helvetica" panose="020B0604020202020204" pitchFamily="34" charset="0"/>
              </a:rPr>
              <a:t>comprehensive school counseling program </a:t>
            </a:r>
          </a:p>
          <a:p>
            <a:pPr marL="0" indent="0" algn="ctr">
              <a:lnSpc>
                <a:spcPct val="125000"/>
              </a:lnSpc>
              <a:buFont typeface="Arial" panose="020B0604020202020204" pitchFamily="34" charset="0"/>
              <a:buNone/>
              <a:defRPr/>
            </a:pPr>
            <a:r>
              <a:rPr lang="en-US" altLang="en-US" sz="3200" dirty="0" smtClean="0">
                <a:latin typeface="Helvetica" panose="020B0604020202020204" pitchFamily="34" charset="0"/>
                <a:ea typeface="Helvetica" panose="020B0604020202020204" pitchFamily="34" charset="0"/>
                <a:cs typeface="Helvetica" panose="020B0604020202020204" pitchFamily="34" charset="0"/>
              </a:rPr>
              <a:t>will have higher achievement test scores </a:t>
            </a:r>
          </a:p>
          <a:p>
            <a:pPr marL="0" indent="0" algn="ctr">
              <a:lnSpc>
                <a:spcPct val="125000"/>
              </a:lnSpc>
              <a:buFont typeface="Arial" panose="020B0604020202020204" pitchFamily="34" charset="0"/>
              <a:buNone/>
              <a:defRPr/>
            </a:pPr>
            <a:r>
              <a:rPr lang="en-US" altLang="en-US" sz="3200" dirty="0" smtClean="0">
                <a:latin typeface="Helvetica" panose="020B0604020202020204" pitchFamily="34" charset="0"/>
                <a:ea typeface="Helvetica" panose="020B0604020202020204" pitchFamily="34" charset="0"/>
                <a:cs typeface="Helvetica" panose="020B0604020202020204" pitchFamily="34" charset="0"/>
              </a:rPr>
              <a:t>than students who attend schools </a:t>
            </a:r>
          </a:p>
          <a:p>
            <a:pPr marL="0" indent="0" algn="ctr">
              <a:lnSpc>
                <a:spcPct val="125000"/>
              </a:lnSpc>
              <a:buFont typeface="Arial" panose="020B0604020202020204" pitchFamily="34" charset="0"/>
              <a:buNone/>
              <a:defRPr/>
            </a:pPr>
            <a:r>
              <a:rPr lang="en-US" altLang="en-US" sz="3200" dirty="0" smtClean="0">
                <a:latin typeface="Helvetica" panose="020B0604020202020204" pitchFamily="34" charset="0"/>
                <a:ea typeface="Helvetica" panose="020B0604020202020204" pitchFamily="34" charset="0"/>
                <a:cs typeface="Helvetica" panose="020B0604020202020204" pitchFamily="34" charset="0"/>
              </a:rPr>
              <a:t>without such a counseling program</a:t>
            </a:r>
          </a:p>
          <a:p>
            <a:pPr marL="0" indent="0" algn="ctr">
              <a:buFont typeface="Arial" panose="020B0604020202020204" pitchFamily="34" charset="0"/>
              <a:buNone/>
              <a:defRPr/>
            </a:pPr>
            <a:r>
              <a:rPr lang="en-US" altLang="en-US" sz="1050" dirty="0" smtClean="0">
                <a:latin typeface="Helvetica" panose="020B0604020202020204" pitchFamily="34" charset="0"/>
                <a:ea typeface="Helvetica" panose="020B0604020202020204" pitchFamily="34" charset="0"/>
                <a:cs typeface="Helvetica" panose="020B0604020202020204" pitchFamily="34" charset="0"/>
              </a:rPr>
              <a:t>150 Randomly Selected Public Elementary Schools in Washington State</a:t>
            </a:r>
          </a:p>
          <a:p>
            <a:pPr marL="0" indent="0" algn="ctr">
              <a:buFont typeface="Arial" panose="020B0604020202020204" pitchFamily="34" charset="0"/>
              <a:buNone/>
              <a:defRPr/>
            </a:pPr>
            <a:r>
              <a:rPr lang="en-US" altLang="en-US" sz="1050" dirty="0" smtClean="0">
                <a:latin typeface="Helvetica" panose="020B0604020202020204" pitchFamily="34" charset="0"/>
                <a:ea typeface="Helvetica" panose="020B0604020202020204" pitchFamily="34" charset="0"/>
                <a:cs typeface="Helvetica" panose="020B0604020202020204" pitchFamily="34" charset="0"/>
              </a:rPr>
              <a:t>(Sink, Stroh, 2003)</a:t>
            </a:r>
          </a:p>
        </p:txBody>
      </p:sp>
    </p:spTree>
    <p:extLst>
      <p:ext uri="{BB962C8B-B14F-4D97-AF65-F5344CB8AC3E}">
        <p14:creationId xmlns:p14="http://schemas.microsoft.com/office/powerpoint/2010/main" val="56606132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88</TotalTime>
  <Words>1171</Words>
  <Application>Microsoft Macintosh PowerPoint</Application>
  <PresentationFormat>On-screen Show (4:3)</PresentationFormat>
  <Paragraphs>270</Paragraphs>
  <Slides>40</Slides>
  <Notes>10</Notes>
  <HiddenSlides>0</HiddenSlides>
  <MMClips>0</MMClips>
  <ScaleCrop>false</ScaleCrop>
  <HeadingPairs>
    <vt:vector size="8" baseType="variant">
      <vt:variant>
        <vt:lpstr>Theme</vt:lpstr>
      </vt:variant>
      <vt:variant>
        <vt:i4>1</vt:i4>
      </vt:variant>
      <vt:variant>
        <vt:lpstr>Links</vt:lpstr>
      </vt:variant>
      <vt:variant>
        <vt:i4>1</vt:i4>
      </vt:variant>
      <vt:variant>
        <vt:lpstr>Embedded OLE Servers</vt:lpstr>
      </vt:variant>
      <vt:variant>
        <vt:i4>1</vt:i4>
      </vt:variant>
      <vt:variant>
        <vt:lpstr>Slide Titles</vt:lpstr>
      </vt:variant>
      <vt:variant>
        <vt:i4>40</vt:i4>
      </vt:variant>
    </vt:vector>
  </HeadingPairs>
  <TitlesOfParts>
    <vt:vector size="43" baseType="lpstr">
      <vt:lpstr>NewsPrint</vt:lpstr>
      <vt:lpstr>\\localhost\Users\markkuranz\Documents\WSCA 2918\Macintosh HD:Users:carolkaffenberger:Dropbox:ASCA Conference 2012:ASCA Model 3 Pre-conference:Implementing the ASCA National Model.docx!OLE_LINK7</vt:lpstr>
      <vt:lpstr>Document</vt:lpstr>
      <vt:lpstr> It's RAMP Time: Why and How </vt:lpstr>
      <vt:lpstr>RAMP vs. Model</vt:lpstr>
      <vt:lpstr>Model vs. RAMP</vt:lpstr>
      <vt:lpstr>RAMP -  Why?</vt:lpstr>
      <vt:lpstr>   EMPIRICAL RESEARCH STUDIES SUPPORTING THE VALUE OF SCHOOL COUNSELING </vt:lpstr>
      <vt:lpstr>Some of the School Counseling Researchers</vt:lpstr>
      <vt:lpstr>Comprehensive School Counseling Program Research</vt:lpstr>
      <vt:lpstr>Comprehensive School Counseling Program Research</vt:lpstr>
      <vt:lpstr>PowerPoint Presentation</vt:lpstr>
      <vt:lpstr>  Annual Agreement</vt:lpstr>
      <vt:lpstr>PowerPoint Presentation</vt:lpstr>
      <vt:lpstr>Advisory Council Description</vt:lpstr>
      <vt:lpstr>Effective Advisory Councils </vt:lpstr>
      <vt:lpstr>    Program Assessments </vt:lpstr>
      <vt:lpstr>PowerPoint Presentation</vt:lpstr>
      <vt:lpstr>PowerPoint Presentation</vt:lpstr>
      <vt:lpstr>  RAMP – How? </vt:lpstr>
      <vt:lpstr>RAMP Application Process 12 Components</vt:lpstr>
      <vt:lpstr>Points</vt:lpstr>
      <vt:lpstr>Resubmission</vt:lpstr>
      <vt:lpstr>Narrative </vt:lpstr>
      <vt:lpstr>Supplemental Documentation</vt:lpstr>
      <vt:lpstr>Need help applying for RAMP?  Want to know if it's worth your time?  Not sure how to get started?  www.schoolcounselor.org</vt:lpstr>
      <vt:lpstr>RAMP Scoring Rubric: Section Webinars </vt:lpstr>
      <vt:lpstr>Additional Helpful Webinars </vt:lpstr>
      <vt:lpstr>Videos </vt:lpstr>
      <vt:lpstr>PowerPoint Presentation</vt:lpstr>
      <vt:lpstr>ASCA School Counselor Magazine Article </vt:lpstr>
      <vt:lpstr>Follow the Rubric!</vt:lpstr>
      <vt:lpstr>PowerPoint Presentation</vt:lpstr>
      <vt:lpstr>The school counseling vision statement:  </vt:lpstr>
      <vt:lpstr>  Vision Statement Narrative 3 Points/Exemplary:  </vt:lpstr>
      <vt:lpstr>Where to Start? P. 125</vt:lpstr>
      <vt:lpstr>PowerPoint Presentation</vt:lpstr>
      <vt:lpstr>PowerPoint Presentation</vt:lpstr>
      <vt:lpstr>Resources</vt:lpstr>
      <vt:lpstr>Exemplars in Implementation Guide</vt:lpstr>
      <vt:lpstr>Advisory Council (ANMIG p. 92)</vt:lpstr>
      <vt:lpstr> ASCA U Specialist Trainings</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WSCA Annual Conference Monona Terrace Convention Center Madison, WI                It's RAMP Time: Why and How February 21, 2018  Mark Kuranz Marquette University Adjunct Professor  WSCA/ASCA Past President ASCA Model/RAMP Trainer  </dc:title>
  <dc:creator>Mark Kuranz</dc:creator>
  <cp:lastModifiedBy>Mark Kuranz</cp:lastModifiedBy>
  <cp:revision>19</cp:revision>
  <dcterms:created xsi:type="dcterms:W3CDTF">2018-02-15T16:34:11Z</dcterms:created>
  <dcterms:modified xsi:type="dcterms:W3CDTF">2019-01-11T16:04:24Z</dcterms:modified>
</cp:coreProperties>
</file>