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Lobster"/>
      <p:regular r:id="rId18"/>
    </p:embeddedFont>
    <p:embeddedFont>
      <p:font typeface="Old Standard TT"/>
      <p:regular r:id="rId19"/>
      <p:bold r:id="rId20"/>
      <p:italic r:id="rId21"/>
    </p:embeddedFont>
    <p:embeddedFont>
      <p:font typeface="Merriweather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ldStandardTT-bold.fntdata"/><Relationship Id="rId22" Type="http://schemas.openxmlformats.org/officeDocument/2006/relationships/font" Target="fonts/Merriweather-regular.fntdata"/><Relationship Id="rId21" Type="http://schemas.openxmlformats.org/officeDocument/2006/relationships/font" Target="fonts/OldStandardTT-italic.fntdata"/><Relationship Id="rId24" Type="http://schemas.openxmlformats.org/officeDocument/2006/relationships/font" Target="fonts/Merriweather-italic.fntdata"/><Relationship Id="rId23" Type="http://schemas.openxmlformats.org/officeDocument/2006/relationships/font" Target="fonts/Merriweather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Merriweather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OldStandardTT-regular.fntdata"/><Relationship Id="rId18" Type="http://schemas.openxmlformats.org/officeDocument/2006/relationships/font" Target="fonts/Lobster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e0e1f3ab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e0e1f3ab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4dbc37c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4dbc37c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d4dbc37c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d4dbc37c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e0e1f3a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e0e1f3a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d4dbc37c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d4dbc37c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d4dbc37c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d4dbc37c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d4dbc37c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d4dbc37c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d4dbc37c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d4dbc37c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d4dbc37c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d4dbc37c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d4dbc37c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d4dbc37c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d4dbc37c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d4dbc37c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d5bfb37c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d5bfb37c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Pictures of Doors from Steve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PBS Lesson Linked In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Relationship Id="rId4" Type="http://schemas.openxmlformats.org/officeDocument/2006/relationships/image" Target="../media/image38.jpg"/><Relationship Id="rId5" Type="http://schemas.openxmlformats.org/officeDocument/2006/relationships/image" Target="../media/image32.jpg"/><Relationship Id="rId6" Type="http://schemas.openxmlformats.org/officeDocument/2006/relationships/image" Target="../media/image30.jpg"/><Relationship Id="rId7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jpg"/><Relationship Id="rId10" Type="http://schemas.openxmlformats.org/officeDocument/2006/relationships/image" Target="../media/image33.jpg"/><Relationship Id="rId13" Type="http://schemas.openxmlformats.org/officeDocument/2006/relationships/image" Target="../media/image28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27.jpg"/><Relationship Id="rId9" Type="http://schemas.openxmlformats.org/officeDocument/2006/relationships/image" Target="../media/image39.jpg"/><Relationship Id="rId15" Type="http://schemas.openxmlformats.org/officeDocument/2006/relationships/hyperlink" Target="https://docs.google.com/document/d/18NVbM1vvHR9DN_XmMjprzqtnxx6znIUmCuZydcGcbTo/edit?ts=5bce114d" TargetMode="External"/><Relationship Id="rId14" Type="http://schemas.openxmlformats.org/officeDocument/2006/relationships/hyperlink" Target="https://docs.google.com/document/d/18NVbM1vvHR9DN_XmMjprzqtnxx6znIUmCuZydcGcbTo/edit?ts=5bce114d" TargetMode="External"/><Relationship Id="rId17" Type="http://schemas.openxmlformats.org/officeDocument/2006/relationships/image" Target="../media/image35.jpg"/><Relationship Id="rId16" Type="http://schemas.openxmlformats.org/officeDocument/2006/relationships/image" Target="../media/image34.jpg"/><Relationship Id="rId5" Type="http://schemas.openxmlformats.org/officeDocument/2006/relationships/image" Target="../media/image26.jpg"/><Relationship Id="rId6" Type="http://schemas.openxmlformats.org/officeDocument/2006/relationships/image" Target="../media/image24.jpg"/><Relationship Id="rId18" Type="http://schemas.openxmlformats.org/officeDocument/2006/relationships/image" Target="../media/image42.jpg"/><Relationship Id="rId7" Type="http://schemas.openxmlformats.org/officeDocument/2006/relationships/image" Target="../media/image25.jpg"/><Relationship Id="rId8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document/d/1Q6JhLnItgDn0SiignqSj0RsvDSTBwFS7p7IbX9Vj_9Y/edit?usp=sharing" TargetMode="External"/><Relationship Id="rId10" Type="http://schemas.openxmlformats.org/officeDocument/2006/relationships/hyperlink" Target="https://docs.google.com/document/d/1cD9s7bTEuz9UOn0CsY8UqaaZjp_FDU3C0IjQkerIzNg/edit?usp=sharing" TargetMode="External"/><Relationship Id="rId13" Type="http://schemas.openxmlformats.org/officeDocument/2006/relationships/hyperlink" Target="https://docs.google.com/document/d/1JJMEXlYv3Wr8xJhocQeYjZbQIoHyPfI3bqy6Ub6gA5c/edit?usp=sharing" TargetMode="External"/><Relationship Id="rId12" Type="http://schemas.openxmlformats.org/officeDocument/2006/relationships/hyperlink" Target="https://drive.google.com/open?id=19xsl_RG7Sn-8dq6fi2E90mXuRRUpC2NmYBSGgx9Np7Q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okgearup.org/pubs/COLLEGE%20GOING%20CULTURE%20Activities.pdf" TargetMode="External"/><Relationship Id="rId4" Type="http://schemas.openxmlformats.org/officeDocument/2006/relationships/hyperlink" Target="https://docs.google.com/document/d/1unjbbGwe5Tenf-lBeCLFlH3CV-Q91CdUlv9EYporQSs/edit" TargetMode="External"/><Relationship Id="rId9" Type="http://schemas.openxmlformats.org/officeDocument/2006/relationships/hyperlink" Target="https://drive.google.com/file/d/0B6YwzVUeMjk1NWd4TTlwZW1vbDZCTEhUdU5HMDRoYUNrcnZV/view?usp=sharing" TargetMode="External"/><Relationship Id="rId15" Type="http://schemas.openxmlformats.org/officeDocument/2006/relationships/hyperlink" Target="http://www.ncaa.org/" TargetMode="External"/><Relationship Id="rId14" Type="http://schemas.openxmlformats.org/officeDocument/2006/relationships/hyperlink" Target="https://drive.google.com/open?id=1xUaYzDq0tEgLMsorvWQ0wLrhq0RQkjqaNIP2sbPKDxg" TargetMode="External"/><Relationship Id="rId17" Type="http://schemas.openxmlformats.org/officeDocument/2006/relationships/hyperlink" Target="https://drive.google.com/file/d/0B6YwzVUeMjk1NEtsZk5GeU9JU3F6MzFDaFdiTE5pVS11VGRJ/view?usp=sharing" TargetMode="External"/><Relationship Id="rId16" Type="http://schemas.openxmlformats.org/officeDocument/2006/relationships/hyperlink" Target="https://docs.google.com/document/d/1Ge4-HHRjDLb7gC8VKtRMA5cQKfqwzGLHXhriTRG5ls8/edit?usp=sharing" TargetMode="External"/><Relationship Id="rId5" Type="http://schemas.openxmlformats.org/officeDocument/2006/relationships/hyperlink" Target="https://docs.google.com/document/d/1Op59PnFepaYQJuPIzcapyUzzbqCx8_DTwcBwOK2kZeA/edit?usp=sharing" TargetMode="External"/><Relationship Id="rId6" Type="http://schemas.openxmlformats.org/officeDocument/2006/relationships/hyperlink" Target="https://docs.google.com/document/d/1_u5IEvYX1rIQcRlzncTYIKd128HjkgDJYXbqg4Glm6U/edit?usp=sharing" TargetMode="External"/><Relationship Id="rId18" Type="http://schemas.openxmlformats.org/officeDocument/2006/relationships/hyperlink" Target="https://goo.gl/forms/dMUBXjkzGRFovu0l1" TargetMode="External"/><Relationship Id="rId7" Type="http://schemas.openxmlformats.org/officeDocument/2006/relationships/hyperlink" Target="https://drive.google.com/file/d/0B6YwzVUeMjk1c1IyeXpEcF8xSktFYjhHZ2NIZk1meVM0UUlz/view?usp=sharing" TargetMode="External"/><Relationship Id="rId8" Type="http://schemas.openxmlformats.org/officeDocument/2006/relationships/hyperlink" Target="https://drive.google.com/file/d/0B6YwzVUeMjk1NFZoeHhUSHV3MkdSZm1aTEZJalNieWtSS0dV/view?usp=shari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0.jpg"/><Relationship Id="rId5" Type="http://schemas.openxmlformats.org/officeDocument/2006/relationships/image" Target="../media/image31.jpg"/><Relationship Id="rId6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0" y="-150825"/>
            <a:ext cx="8520600" cy="236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480150" y="109350"/>
            <a:ext cx="8183700" cy="1408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highlight>
                  <a:srgbClr val="000000"/>
                </a:highlight>
              </a:rPr>
              <a:t>College Application Week</a:t>
            </a:r>
            <a:endParaRPr sz="3600" u="sng">
              <a:highlight>
                <a:srgbClr val="00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highlight>
                  <a:srgbClr val="000000"/>
                </a:highlight>
              </a:rPr>
              <a:t>WSCA - 2019 </a:t>
            </a:r>
            <a:endParaRPr sz="3600" u="sng">
              <a:highlight>
                <a:srgbClr val="00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highlight>
                  <a:schemeClr val="lt1"/>
                </a:highlight>
                <a:latin typeface="Lobster"/>
                <a:ea typeface="Lobster"/>
                <a:cs typeface="Lobster"/>
                <a:sym typeface="Lobster"/>
              </a:rPr>
              <a:t> </a:t>
            </a:r>
            <a:endParaRPr sz="3600" u="sng">
              <a:highlight>
                <a:schemeClr val="lt1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7140">
            <a:off x="340427" y="2745711"/>
            <a:ext cx="1244492" cy="176690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5629">
            <a:off x="1791573" y="2139874"/>
            <a:ext cx="1218854" cy="172942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7515">
            <a:off x="7378400" y="2414599"/>
            <a:ext cx="1407375" cy="207645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8518">
            <a:off x="5794673" y="2139872"/>
            <a:ext cx="1218851" cy="17294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1575" y="2299750"/>
            <a:ext cx="2158725" cy="22198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9835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158" y="152400"/>
            <a:ext cx="2619375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933" y="152400"/>
            <a:ext cx="24071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198575" y="115275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075" y="179100"/>
            <a:ext cx="2467973" cy="1744174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5289">
            <a:off x="7104431" y="1472567"/>
            <a:ext cx="1735487" cy="1866335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0200" y="94275"/>
            <a:ext cx="1715379" cy="2287172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2619">
            <a:off x="176546" y="1693948"/>
            <a:ext cx="1237628" cy="1650171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78993">
            <a:off x="1682328" y="1640152"/>
            <a:ext cx="1385745" cy="1761742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08663">
            <a:off x="5366910" y="2146833"/>
            <a:ext cx="1595881" cy="1711431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23482">
            <a:off x="340074" y="3380099"/>
            <a:ext cx="1286249" cy="1603119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01425" y="2001615"/>
            <a:ext cx="1947751" cy="1484976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55875" y="179088"/>
            <a:ext cx="1250076" cy="1969098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48850" y="3269901"/>
            <a:ext cx="1343004" cy="1571926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09950" y="3520825"/>
            <a:ext cx="1875928" cy="1484973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p23"/>
          <p:cNvSpPr txBox="1"/>
          <p:nvPr/>
        </p:nvSpPr>
        <p:spPr>
          <a:xfrm>
            <a:off x="0" y="0"/>
            <a:ext cx="30000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Old Standard TT"/>
                <a:ea typeface="Old Standard TT"/>
                <a:cs typeface="Old Standard TT"/>
                <a:sym typeface="Old Standard TT"/>
                <a:hlinkClick r:id="rId14"/>
              </a:rPr>
              <a:t>College Application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u="sng">
                <a:solidFill>
                  <a:schemeClr val="accent5"/>
                </a:solidFill>
                <a:latin typeface="Old Standard TT"/>
                <a:ea typeface="Old Standard TT"/>
                <a:cs typeface="Old Standard TT"/>
                <a:sym typeface="Old Standard TT"/>
                <a:hlinkClick r:id="rId15"/>
              </a:rPr>
              <a:t>Week Data</a:t>
            </a:r>
            <a:r>
              <a:rPr lang="en"/>
              <a:t>! (LINK) 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11675" y="94275"/>
            <a:ext cx="1343004" cy="1571926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85725" y="3633025"/>
            <a:ext cx="2017351" cy="1372775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41725" y="3357525"/>
            <a:ext cx="1498225" cy="1648273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311700" y="1787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Resource Page </a:t>
            </a:r>
            <a:endParaRPr u="sng"/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311700" y="87315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●"/>
            </a:pPr>
            <a:r>
              <a:rPr lang="en" sz="1400" u="sng">
                <a:solidFill>
                  <a:srgbClr val="E06666"/>
                </a:solidFill>
                <a:hlinkClick r:id="rId3"/>
              </a:rPr>
              <a:t>College Going Culture Strategies </a:t>
            </a:r>
            <a:endParaRPr sz="1400">
              <a:solidFill>
                <a:srgbClr val="E0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●"/>
            </a:pPr>
            <a:r>
              <a:rPr lang="en" sz="1400" u="sng">
                <a:solidFill>
                  <a:srgbClr val="E06666"/>
                </a:solidFill>
                <a:hlinkClick r:id="rId4"/>
              </a:rPr>
              <a:t>Letter of Rec Guide</a:t>
            </a:r>
            <a:endParaRPr sz="1400">
              <a:solidFill>
                <a:srgbClr val="E06666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College Checklist 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College Application Monitoring 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Fall 2018-2019 UW Application Essays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Scholarship Deadlines for UW-System New Freshmen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UW System Tuition Rates 2018-19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2018-2019 Common Application Essay Prompts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Student Brag Sheet for Letters of Rec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Teacher Recommendation Narrative Form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Parent Brag Sheet for Letter of Rec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Parent Brag Sheet in Spanish for Letter of Rec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rgbClr val="E06666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NCAA Application 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6"/>
              </a:rPr>
              <a:t>ACT How to Send Scores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FSA ID TIPS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libri"/>
              <a:buChar char="●"/>
            </a:pPr>
            <a:r>
              <a:rPr lang="en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8"/>
              </a:rPr>
              <a:t>College Application Week Evaluation Survey</a:t>
            </a:r>
            <a:endParaRPr sz="1400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???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000" y="1171597"/>
            <a:ext cx="5318151" cy="37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Demographics of East High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25" y="1068425"/>
            <a:ext cx="7143750" cy="1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775" y="2725125"/>
            <a:ext cx="2573525" cy="22333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Why??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171600"/>
            <a:ext cx="8520600" cy="38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sure all students were getting </a:t>
            </a:r>
            <a:r>
              <a:rPr b="1" lang="en">
                <a:solidFill>
                  <a:srgbClr val="1155CC"/>
                </a:solidFill>
              </a:rPr>
              <a:t>support</a:t>
            </a:r>
            <a:r>
              <a:rPr lang="en"/>
              <a:t> through the college </a:t>
            </a:r>
            <a:r>
              <a:rPr lang="en"/>
              <a:t>application</a:t>
            </a:r>
            <a:r>
              <a:rPr lang="en"/>
              <a:t>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 knew AVID students were getting </a:t>
            </a:r>
            <a:r>
              <a:rPr lang="en"/>
              <a:t>a lot</a:t>
            </a:r>
            <a:r>
              <a:rPr lang="en"/>
              <a:t> of </a:t>
            </a:r>
            <a:r>
              <a:rPr lang="en"/>
              <a:t>support</a:t>
            </a:r>
            <a:r>
              <a:rPr lang="en"/>
              <a:t>, but many non AVID kids needed more support through the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Lots of hurdles or</a:t>
            </a:r>
            <a:r>
              <a:rPr lang="en"/>
              <a:t> </a:t>
            </a:r>
            <a:r>
              <a:rPr b="1" lang="en">
                <a:solidFill>
                  <a:srgbClr val="674EA7"/>
                </a:solidFill>
              </a:rPr>
              <a:t>barriers </a:t>
            </a:r>
            <a:r>
              <a:rPr lang="en"/>
              <a:t>for students to </a:t>
            </a:r>
            <a:r>
              <a:rPr b="1" lang="en">
                <a:solidFill>
                  <a:srgbClr val="674EA7"/>
                </a:solidFill>
              </a:rPr>
              <a:t>overcome</a:t>
            </a:r>
            <a:endParaRPr b="1">
              <a:solidFill>
                <a:srgbClr val="674EA7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 were meeting with many students individually and this allowed us to meet with all of our seniors at the same time (</a:t>
            </a:r>
            <a:r>
              <a:rPr b="1" lang="en">
                <a:solidFill>
                  <a:srgbClr val="6AA84F"/>
                </a:solidFill>
              </a:rPr>
              <a:t>More Efficient</a:t>
            </a:r>
            <a:r>
              <a:rPr lang="en"/>
              <a:t>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English teachers collaboration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College nights - certain </a:t>
            </a:r>
            <a:r>
              <a:rPr lang="en"/>
              <a:t>segments</a:t>
            </a:r>
            <a:r>
              <a:rPr lang="en"/>
              <a:t> of student population were not </a:t>
            </a:r>
            <a:r>
              <a:rPr lang="en"/>
              <a:t>represented at our evening events. </a:t>
            </a:r>
            <a:r>
              <a:rPr lang="en"/>
              <a:t> We wanted to </a:t>
            </a:r>
            <a:r>
              <a:rPr b="1" lang="en">
                <a:solidFill>
                  <a:srgbClr val="F6B26B"/>
                </a:solidFill>
              </a:rPr>
              <a:t>make sure all students</a:t>
            </a:r>
            <a:r>
              <a:rPr lang="en"/>
              <a:t> were getting the information and support they needed!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975" y="103700"/>
            <a:ext cx="3114675" cy="1067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Equity Vision for East High</a:t>
            </a:r>
            <a:r>
              <a:rPr lang="en"/>
              <a:t> 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00" y="1171600"/>
            <a:ext cx="8520600" cy="15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9425" y="75400"/>
            <a:ext cx="3114675" cy="10582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0900" y="2589850"/>
            <a:ext cx="31908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Overview of the Week!</a:t>
            </a:r>
            <a:endParaRPr u="sng"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Every senior came to our career center to work on applications for between 2 and 5 days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Counselors, College Advisors, and Many volunteers were here to support students while completing the college application.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Dedicated work time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Highlighted all the steps with students (Application, Transcripts, ACT, Essay, Letter of Rec,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English teachers were supporting reading and </a:t>
            </a:r>
            <a:r>
              <a:rPr lang="en"/>
              <a:t>critiquing</a:t>
            </a:r>
            <a:r>
              <a:rPr lang="en"/>
              <a:t> essays.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Celebrated students as they completed steps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925" y="3123100"/>
            <a:ext cx="1883050" cy="18573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Key steps to Implementation!</a:t>
            </a:r>
            <a:endParaRPr u="sng"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Team to help plan!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Partnerships</a:t>
            </a:r>
            <a:r>
              <a:rPr lang="en"/>
              <a:t> (WI Go to College Campaign, Teachers, College Representatives, District Support, </a:t>
            </a:r>
            <a:r>
              <a:rPr lang="en"/>
              <a:t>Administration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Funding - T-shirts, prizes, posters (PBS and Administration)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Creating a schedule with English Teachers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 for Needed Technology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Promote College Culture across staff - Teachers and staff wearing college gear all week!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9625" y="65975"/>
            <a:ext cx="2971800" cy="1485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9775" y="3582200"/>
            <a:ext cx="2696050" cy="13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77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Key Topics Covered!</a:t>
            </a:r>
            <a:r>
              <a:rPr lang="en"/>
              <a:t> 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 Lessons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ACT - Sending Scores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Transcripts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Letters of </a:t>
            </a:r>
            <a:r>
              <a:rPr lang="en"/>
              <a:t>Recommendations</a:t>
            </a:r>
            <a:r>
              <a:rPr lang="en"/>
              <a:t> (Brag Sheet, Ettique)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Common </a:t>
            </a:r>
            <a:r>
              <a:rPr lang="en"/>
              <a:t>Application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Black Common Application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UW Systems/ Madison College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Fee Waivers 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175" y="489075"/>
            <a:ext cx="2514800" cy="1344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675" y="3322050"/>
            <a:ext cx="2838450" cy="13906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3613" y="1833425"/>
            <a:ext cx="2733675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1763" y="3124100"/>
            <a:ext cx="2676525" cy="16573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2200" y="2861850"/>
            <a:ext cx="1495425" cy="1638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5212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Celebrations!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Announcements of Acceptance (FB, and Slide Show)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Raffle for tasks completed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T-shirts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Winners of daily drawings on the </a:t>
            </a:r>
            <a:r>
              <a:rPr lang="en"/>
              <a:t>Announcements</a:t>
            </a:r>
            <a:r>
              <a:rPr lang="en"/>
              <a:t> </a:t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525" y="356200"/>
            <a:ext cx="2257225" cy="16894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630075"/>
            <a:ext cx="2591750" cy="2237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9450" y="2564099"/>
            <a:ext cx="3110853" cy="21269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3450" y="2610425"/>
            <a:ext cx="2286000" cy="227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188525"/>
            <a:ext cx="8520600" cy="8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</a:rPr>
              <a:t>Simple Ways to Create a College Going Culture and Your School</a:t>
            </a:r>
            <a:endParaRPr u="sng">
              <a:solidFill>
                <a:srgbClr val="000000"/>
              </a:solidFill>
            </a:endParaRPr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1171600"/>
            <a:ext cx="8520600" cy="37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College Wear Days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College Application Week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College Boot Camps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Celebrations of Accomplishments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Parent Nights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Create Visuals or Bulletin boards on college and career aspirations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Staff Post the Name of their Alma Mater in Classroom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College Door Decorating Contest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Have Teachers Speak to Students about their college experience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Academic and Career Planning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Encouragement to Enroll in </a:t>
            </a:r>
            <a:r>
              <a:rPr lang="en"/>
              <a:t>Rigorous Coursework (AP) </a:t>
            </a:r>
            <a:r>
              <a:rPr lang="en"/>
              <a:t>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300" y="1312963"/>
            <a:ext cx="2800350" cy="12668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